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aloo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Noto Sans Bold" panose="020B0604020202020204" charset="0"/>
      <p:regular r:id="rId21"/>
    </p:embeddedFont>
    <p:embeddedFont>
      <p:font typeface="Poppins" panose="00000500000000000000" pitchFamily="2" charset="0"/>
      <p:regular r:id="rId22"/>
    </p:embeddedFont>
    <p:embeddedFont>
      <p:font typeface="Poppi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611945">
            <a:off x="14458950" y="4723039"/>
            <a:ext cx="7658100" cy="5426529"/>
            <a:chOff x="0" y="0"/>
            <a:chExt cx="2016948" cy="1429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6948" cy="1429209"/>
            </a:xfrm>
            <a:custGeom>
              <a:avLst/>
              <a:gdLst/>
              <a:ahLst/>
              <a:cxnLst/>
              <a:rect l="l" t="t" r="r" b="b"/>
              <a:pathLst>
                <a:path w="2016948" h="1429209">
                  <a:moveTo>
                    <a:pt x="51558" y="0"/>
                  </a:moveTo>
                  <a:lnTo>
                    <a:pt x="1965390" y="0"/>
                  </a:lnTo>
                  <a:cubicBezTo>
                    <a:pt x="1979064" y="0"/>
                    <a:pt x="1992178" y="5432"/>
                    <a:pt x="2001847" y="15101"/>
                  </a:cubicBezTo>
                  <a:cubicBezTo>
                    <a:pt x="2011516" y="24770"/>
                    <a:pt x="2016948" y="37884"/>
                    <a:pt x="2016948" y="51558"/>
                  </a:cubicBezTo>
                  <a:lnTo>
                    <a:pt x="2016948" y="1377651"/>
                  </a:lnTo>
                  <a:cubicBezTo>
                    <a:pt x="2016948" y="1391325"/>
                    <a:pt x="2011516" y="1404439"/>
                    <a:pt x="2001847" y="1414108"/>
                  </a:cubicBezTo>
                  <a:cubicBezTo>
                    <a:pt x="1992178" y="1423777"/>
                    <a:pt x="1979064" y="1429209"/>
                    <a:pt x="1965390" y="1429209"/>
                  </a:cubicBezTo>
                  <a:lnTo>
                    <a:pt x="51558" y="1429209"/>
                  </a:lnTo>
                  <a:cubicBezTo>
                    <a:pt x="37884" y="1429209"/>
                    <a:pt x="24770" y="1423777"/>
                    <a:pt x="15101" y="1414108"/>
                  </a:cubicBezTo>
                  <a:cubicBezTo>
                    <a:pt x="5432" y="1404439"/>
                    <a:pt x="0" y="1391325"/>
                    <a:pt x="0" y="1377651"/>
                  </a:cubicBezTo>
                  <a:lnTo>
                    <a:pt x="0" y="51558"/>
                  </a:lnTo>
                  <a:cubicBezTo>
                    <a:pt x="0" y="37884"/>
                    <a:pt x="5432" y="24770"/>
                    <a:pt x="15101" y="15101"/>
                  </a:cubicBezTo>
                  <a:cubicBezTo>
                    <a:pt x="24770" y="5432"/>
                    <a:pt x="37884" y="0"/>
                    <a:pt x="51558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2016948" cy="176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611945">
            <a:off x="-614581" y="-1866767"/>
            <a:ext cx="3031341" cy="2798456"/>
            <a:chOff x="0" y="0"/>
            <a:chExt cx="798378" cy="7370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8378" cy="737042"/>
            </a:xfrm>
            <a:custGeom>
              <a:avLst/>
              <a:gdLst/>
              <a:ahLst/>
              <a:cxnLst/>
              <a:rect l="l" t="t" r="r" b="b"/>
              <a:pathLst>
                <a:path w="798378" h="737042">
                  <a:moveTo>
                    <a:pt x="130252" y="0"/>
                  </a:moveTo>
                  <a:lnTo>
                    <a:pt x="668126" y="0"/>
                  </a:lnTo>
                  <a:cubicBezTo>
                    <a:pt x="702671" y="0"/>
                    <a:pt x="735801" y="13723"/>
                    <a:pt x="760228" y="38150"/>
                  </a:cubicBezTo>
                  <a:cubicBezTo>
                    <a:pt x="784655" y="62577"/>
                    <a:pt x="798378" y="95707"/>
                    <a:pt x="798378" y="130252"/>
                  </a:cubicBezTo>
                  <a:lnTo>
                    <a:pt x="798378" y="606790"/>
                  </a:lnTo>
                  <a:cubicBezTo>
                    <a:pt x="798378" y="678726"/>
                    <a:pt x="740062" y="737042"/>
                    <a:pt x="668126" y="737042"/>
                  </a:cubicBezTo>
                  <a:lnTo>
                    <a:pt x="130252" y="737042"/>
                  </a:lnTo>
                  <a:cubicBezTo>
                    <a:pt x="58316" y="737042"/>
                    <a:pt x="0" y="678726"/>
                    <a:pt x="0" y="606790"/>
                  </a:cubicBezTo>
                  <a:lnTo>
                    <a:pt x="0" y="130252"/>
                  </a:lnTo>
                  <a:cubicBezTo>
                    <a:pt x="0" y="58316"/>
                    <a:pt x="58316" y="0"/>
                    <a:pt x="130252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798378" cy="1070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611945">
            <a:off x="12055325" y="9566947"/>
            <a:ext cx="3031341" cy="2798456"/>
            <a:chOff x="0" y="0"/>
            <a:chExt cx="798378" cy="7370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98378" cy="737042"/>
            </a:xfrm>
            <a:custGeom>
              <a:avLst/>
              <a:gdLst/>
              <a:ahLst/>
              <a:cxnLst/>
              <a:rect l="l" t="t" r="r" b="b"/>
              <a:pathLst>
                <a:path w="798378" h="737042">
                  <a:moveTo>
                    <a:pt x="130252" y="0"/>
                  </a:moveTo>
                  <a:lnTo>
                    <a:pt x="668126" y="0"/>
                  </a:lnTo>
                  <a:cubicBezTo>
                    <a:pt x="702671" y="0"/>
                    <a:pt x="735801" y="13723"/>
                    <a:pt x="760228" y="38150"/>
                  </a:cubicBezTo>
                  <a:cubicBezTo>
                    <a:pt x="784655" y="62577"/>
                    <a:pt x="798378" y="95707"/>
                    <a:pt x="798378" y="130252"/>
                  </a:cubicBezTo>
                  <a:lnTo>
                    <a:pt x="798378" y="606790"/>
                  </a:lnTo>
                  <a:cubicBezTo>
                    <a:pt x="798378" y="678726"/>
                    <a:pt x="740062" y="737042"/>
                    <a:pt x="668126" y="737042"/>
                  </a:cubicBezTo>
                  <a:lnTo>
                    <a:pt x="130252" y="737042"/>
                  </a:lnTo>
                  <a:cubicBezTo>
                    <a:pt x="58316" y="737042"/>
                    <a:pt x="0" y="678726"/>
                    <a:pt x="0" y="606790"/>
                  </a:cubicBezTo>
                  <a:lnTo>
                    <a:pt x="0" y="130252"/>
                  </a:lnTo>
                  <a:cubicBezTo>
                    <a:pt x="0" y="58316"/>
                    <a:pt x="58316" y="0"/>
                    <a:pt x="130252" y="0"/>
                  </a:cubicBez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33375"/>
              <a:ext cx="798378" cy="1070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011342" y="6140237"/>
            <a:ext cx="8918179" cy="19050"/>
          </a:xfrm>
          <a:prstGeom prst="line">
            <a:avLst/>
          </a:prstGeom>
          <a:ln w="4762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 rot="-2611945">
            <a:off x="12744473" y="42362"/>
            <a:ext cx="8101900" cy="3702724"/>
            <a:chOff x="0" y="0"/>
            <a:chExt cx="2133834" cy="975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611945">
            <a:off x="10808920" y="-3972270"/>
            <a:ext cx="8101900" cy="3702724"/>
            <a:chOff x="0" y="0"/>
            <a:chExt cx="2133834" cy="9752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2611945">
            <a:off x="-6128725" y="8307085"/>
            <a:ext cx="8101900" cy="3702724"/>
            <a:chOff x="0" y="0"/>
            <a:chExt cx="2133834" cy="9752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768205" y="251368"/>
            <a:ext cx="3438079" cy="2580545"/>
          </a:xfrm>
          <a:custGeom>
            <a:avLst/>
            <a:gdLst/>
            <a:ahLst/>
            <a:cxnLst/>
            <a:rect l="l" t="t" r="r" b="b"/>
            <a:pathLst>
              <a:path w="3438079" h="2580545">
                <a:moveTo>
                  <a:pt x="0" y="0"/>
                </a:moveTo>
                <a:lnTo>
                  <a:pt x="3438080" y="0"/>
                </a:lnTo>
                <a:lnTo>
                  <a:pt x="3438080" y="2580545"/>
                </a:lnTo>
                <a:lnTo>
                  <a:pt x="0" y="2580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254479" y="850101"/>
            <a:ext cx="1513726" cy="1481440"/>
          </a:xfrm>
          <a:custGeom>
            <a:avLst/>
            <a:gdLst/>
            <a:ahLst/>
            <a:cxnLst/>
            <a:rect l="l" t="t" r="r" b="b"/>
            <a:pathLst>
              <a:path w="1513726" h="1481440">
                <a:moveTo>
                  <a:pt x="0" y="0"/>
                </a:moveTo>
                <a:lnTo>
                  <a:pt x="1513726" y="0"/>
                </a:lnTo>
                <a:lnTo>
                  <a:pt x="1513726" y="1481439"/>
                </a:lnTo>
                <a:lnTo>
                  <a:pt x="0" y="1481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79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011301" y="2425145"/>
            <a:ext cx="9572051" cy="344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8"/>
              </a:lnSpc>
            </a:pPr>
            <a:r>
              <a:rPr lang="en-US" sz="654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TÌM HIỂU VÀ ỨNG DỤNG PENPOT TRONG THIẾT KẾ GIAO DIỆN WEBSITE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011301" y="6841467"/>
            <a:ext cx="5232878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134">
                <a:solidFill>
                  <a:srgbClr val="2E2E2E"/>
                </a:solidFill>
                <a:latin typeface="Baloo"/>
                <a:ea typeface="Baloo"/>
                <a:cs typeface="Baloo"/>
                <a:sym typeface="Baloo"/>
              </a:rPr>
              <a:t>Người Thuyết Trình: Du Kiệt</a:t>
            </a:r>
          </a:p>
          <a:p>
            <a:pPr algn="l">
              <a:lnSpc>
                <a:spcPts val="3779"/>
              </a:lnSpc>
            </a:pPr>
            <a:r>
              <a:rPr lang="en-US" sz="2699" spc="134">
                <a:solidFill>
                  <a:srgbClr val="2E2E2E"/>
                </a:solidFill>
                <a:latin typeface="Baloo"/>
                <a:ea typeface="Baloo"/>
                <a:cs typeface="Baloo"/>
                <a:sym typeface="Baloo"/>
              </a:rPr>
              <a:t>MSSV: 110123022</a:t>
            </a:r>
          </a:p>
          <a:p>
            <a:pPr algn="l">
              <a:lnSpc>
                <a:spcPts val="3779"/>
              </a:lnSpc>
            </a:pPr>
            <a:r>
              <a:rPr lang="en-US" sz="2699" spc="134">
                <a:solidFill>
                  <a:srgbClr val="2E2E2E"/>
                </a:solidFill>
                <a:latin typeface="Baloo"/>
                <a:ea typeface="Baloo"/>
                <a:cs typeface="Baloo"/>
                <a:sym typeface="Baloo"/>
              </a:rPr>
              <a:t>GVHD: Hà Thị Thúy Vi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5492540" y="3717576"/>
            <a:ext cx="12583451" cy="7382737"/>
            <a:chOff x="0" y="0"/>
            <a:chExt cx="3314160" cy="1944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160" cy="1944425"/>
            </a:xfrm>
            <a:custGeom>
              <a:avLst/>
              <a:gdLst/>
              <a:ahLst/>
              <a:cxnLst/>
              <a:rect l="l" t="t" r="r" b="b"/>
              <a:pathLst>
                <a:path w="3314160" h="1944425">
                  <a:moveTo>
                    <a:pt x="31378" y="0"/>
                  </a:moveTo>
                  <a:lnTo>
                    <a:pt x="3282783" y="0"/>
                  </a:lnTo>
                  <a:cubicBezTo>
                    <a:pt x="3300112" y="0"/>
                    <a:pt x="3314160" y="14048"/>
                    <a:pt x="3314160" y="31378"/>
                  </a:cubicBezTo>
                  <a:lnTo>
                    <a:pt x="3314160" y="1913047"/>
                  </a:lnTo>
                  <a:cubicBezTo>
                    <a:pt x="3314160" y="1930376"/>
                    <a:pt x="3300112" y="1944425"/>
                    <a:pt x="3282783" y="1944425"/>
                  </a:cubicBezTo>
                  <a:lnTo>
                    <a:pt x="31378" y="1944425"/>
                  </a:lnTo>
                  <a:cubicBezTo>
                    <a:pt x="14048" y="1944425"/>
                    <a:pt x="0" y="1930376"/>
                    <a:pt x="0" y="1913047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314160" cy="2277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5850" y="1627571"/>
            <a:ext cx="9648917" cy="7056502"/>
            <a:chOff x="0" y="0"/>
            <a:chExt cx="12865223" cy="9408670"/>
          </a:xfrm>
        </p:grpSpPr>
        <p:sp>
          <p:nvSpPr>
            <p:cNvPr id="6" name="AutoShape 6"/>
            <p:cNvSpPr/>
            <p:nvPr/>
          </p:nvSpPr>
          <p:spPr>
            <a:xfrm flipV="1">
              <a:off x="19106" y="19050"/>
              <a:ext cx="12846060" cy="37895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>
              <a:off x="19050" y="75995"/>
              <a:ext cx="19050" cy="9307338"/>
            </a:xfrm>
            <a:prstGeom prst="line">
              <a:avLst/>
            </a:prstGeom>
            <a:ln w="38100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H="1">
              <a:off x="12827123" y="34237"/>
              <a:ext cx="19050" cy="9307338"/>
            </a:xfrm>
            <a:prstGeom prst="line">
              <a:avLst/>
            </a:prstGeom>
            <a:ln w="38100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56" y="9351724"/>
              <a:ext cx="12846060" cy="37895"/>
            </a:xfrm>
            <a:prstGeom prst="line">
              <a:avLst/>
            </a:prstGeom>
            <a:ln w="38100" cap="flat">
              <a:solidFill>
                <a:srgbClr val="8D2B2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AutoShape 10"/>
          <p:cNvSpPr/>
          <p:nvPr/>
        </p:nvSpPr>
        <p:spPr>
          <a:xfrm>
            <a:off x="-3430390" y="2302886"/>
            <a:ext cx="947386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710271" y="2011739"/>
            <a:ext cx="8520075" cy="6263522"/>
            <a:chOff x="0" y="0"/>
            <a:chExt cx="514360" cy="3781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4360" cy="378131"/>
            </a:xfrm>
            <a:custGeom>
              <a:avLst/>
              <a:gdLst/>
              <a:ahLst/>
              <a:cxnLst/>
              <a:rect l="l" t="t" r="r" b="b"/>
              <a:pathLst>
                <a:path w="514360" h="378131">
                  <a:moveTo>
                    <a:pt x="10904" y="0"/>
                  </a:moveTo>
                  <a:lnTo>
                    <a:pt x="503456" y="0"/>
                  </a:lnTo>
                  <a:cubicBezTo>
                    <a:pt x="509478" y="0"/>
                    <a:pt x="514360" y="4882"/>
                    <a:pt x="514360" y="10904"/>
                  </a:cubicBezTo>
                  <a:lnTo>
                    <a:pt x="514360" y="367227"/>
                  </a:lnTo>
                  <a:cubicBezTo>
                    <a:pt x="514360" y="370119"/>
                    <a:pt x="513211" y="372892"/>
                    <a:pt x="511166" y="374937"/>
                  </a:cubicBezTo>
                  <a:cubicBezTo>
                    <a:pt x="509121" y="376982"/>
                    <a:pt x="506347" y="378131"/>
                    <a:pt x="503456" y="378131"/>
                  </a:cubicBezTo>
                  <a:lnTo>
                    <a:pt x="10904" y="378131"/>
                  </a:lnTo>
                  <a:cubicBezTo>
                    <a:pt x="4882" y="378131"/>
                    <a:pt x="0" y="373249"/>
                    <a:pt x="0" y="367227"/>
                  </a:cubicBezTo>
                  <a:lnTo>
                    <a:pt x="0" y="10904"/>
                  </a:lnTo>
                  <a:cubicBezTo>
                    <a:pt x="0" y="4882"/>
                    <a:pt x="4882" y="0"/>
                    <a:pt x="10904" y="0"/>
                  </a:cubicBezTo>
                  <a:close/>
                </a:path>
              </a:pathLst>
            </a:custGeom>
            <a:blipFill>
              <a:blip r:embed="rId2"/>
              <a:stretch>
                <a:fillRect l="-31008" r="-31008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3157" y="2538234"/>
            <a:ext cx="6771276" cy="573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1907" lvl="1" indent="-360953" algn="l">
              <a:lnSpc>
                <a:spcPts val="4514"/>
              </a:lnSpc>
              <a:buFont typeface="Arial"/>
              <a:buChar char="•"/>
            </a:pPr>
            <a:r>
              <a:rPr lang="en-US" sz="3343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Sơ đồ điều hướng webs</a:t>
            </a: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ite</a:t>
            </a:r>
          </a:p>
          <a:p>
            <a:pPr marL="721907" lvl="1" indent="-360953" algn="l">
              <a:lnSpc>
                <a:spcPts val="4514"/>
              </a:lnSpc>
              <a:buFont typeface="Arial"/>
              <a:buChar char="•"/>
            </a:pPr>
            <a:r>
              <a:rPr lang="en-US" sz="3343" b="1" u="none" spc="103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Các trang chính:</a:t>
            </a:r>
          </a:p>
          <a:p>
            <a:pPr marL="1443814" lvl="2" indent="-481271" algn="l">
              <a:lnSpc>
                <a:spcPts val="4514"/>
              </a:lnSpc>
              <a:buFont typeface="Arial"/>
              <a:buChar char="⚬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Trang chủ</a:t>
            </a:r>
          </a:p>
          <a:p>
            <a:pPr marL="1443814" lvl="2" indent="-481271" algn="l">
              <a:lnSpc>
                <a:spcPts val="4514"/>
              </a:lnSpc>
              <a:buFont typeface="Arial"/>
              <a:buChar char="⚬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Giới thiệu</a:t>
            </a:r>
          </a:p>
          <a:p>
            <a:pPr marL="1443814" lvl="2" indent="-481271" algn="l">
              <a:lnSpc>
                <a:spcPts val="4514"/>
              </a:lnSpc>
              <a:buFont typeface="Arial"/>
              <a:buChar char="⚬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Giảng viên</a:t>
            </a:r>
          </a:p>
          <a:p>
            <a:pPr marL="1443814" lvl="2" indent="-481271" algn="l">
              <a:lnSpc>
                <a:spcPts val="4514"/>
              </a:lnSpc>
              <a:buFont typeface="Arial"/>
              <a:buChar char="⚬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Tin tức</a:t>
            </a:r>
          </a:p>
          <a:p>
            <a:pPr marL="1443814" lvl="2" indent="-481271" algn="l">
              <a:lnSpc>
                <a:spcPts val="4514"/>
              </a:lnSpc>
              <a:buFont typeface="Arial"/>
              <a:buChar char="⚬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Tuyển sinh</a:t>
            </a:r>
          </a:p>
          <a:p>
            <a:pPr marL="1443814" lvl="2" indent="-481271" algn="l">
              <a:lnSpc>
                <a:spcPts val="4514"/>
              </a:lnSpc>
              <a:buFont typeface="Arial"/>
              <a:buChar char="⚬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Hội thảo</a:t>
            </a:r>
          </a:p>
          <a:p>
            <a:pPr marL="721907" lvl="1" indent="-360953" algn="l">
              <a:lnSpc>
                <a:spcPts val="4514"/>
              </a:lnSpc>
              <a:buFont typeface="Arial"/>
              <a:buChar char="•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Điều hướng rõ ràng, logic</a:t>
            </a:r>
          </a:p>
          <a:p>
            <a:pPr algn="l">
              <a:lnSpc>
                <a:spcPts val="4514"/>
              </a:lnSpc>
            </a:pPr>
            <a:endParaRPr lang="en-US" sz="3343" u="none" spc="103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6314" y="375334"/>
            <a:ext cx="6544962" cy="163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76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MÔ HÌNH LIÊN KẾT GIAO DIỆN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5492540" y="3717576"/>
            <a:ext cx="12583451" cy="7382737"/>
            <a:chOff x="0" y="0"/>
            <a:chExt cx="3314160" cy="1944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160" cy="1944425"/>
            </a:xfrm>
            <a:custGeom>
              <a:avLst/>
              <a:gdLst/>
              <a:ahLst/>
              <a:cxnLst/>
              <a:rect l="l" t="t" r="r" b="b"/>
              <a:pathLst>
                <a:path w="3314160" h="1944425">
                  <a:moveTo>
                    <a:pt x="31378" y="0"/>
                  </a:moveTo>
                  <a:lnTo>
                    <a:pt x="3282783" y="0"/>
                  </a:lnTo>
                  <a:cubicBezTo>
                    <a:pt x="3300112" y="0"/>
                    <a:pt x="3314160" y="14048"/>
                    <a:pt x="3314160" y="31378"/>
                  </a:cubicBezTo>
                  <a:lnTo>
                    <a:pt x="3314160" y="1913047"/>
                  </a:lnTo>
                  <a:cubicBezTo>
                    <a:pt x="3314160" y="1930376"/>
                    <a:pt x="3300112" y="1944425"/>
                    <a:pt x="3282783" y="1944425"/>
                  </a:cubicBezTo>
                  <a:lnTo>
                    <a:pt x="31378" y="1944425"/>
                  </a:lnTo>
                  <a:cubicBezTo>
                    <a:pt x="14048" y="1944425"/>
                    <a:pt x="0" y="1930376"/>
                    <a:pt x="0" y="1913047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314160" cy="2277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5850" y="1627571"/>
            <a:ext cx="9648917" cy="7056502"/>
            <a:chOff x="0" y="0"/>
            <a:chExt cx="12865223" cy="9408670"/>
          </a:xfrm>
        </p:grpSpPr>
        <p:sp>
          <p:nvSpPr>
            <p:cNvPr id="6" name="AutoShape 6"/>
            <p:cNvSpPr/>
            <p:nvPr/>
          </p:nvSpPr>
          <p:spPr>
            <a:xfrm flipV="1">
              <a:off x="19106" y="19050"/>
              <a:ext cx="12846060" cy="37895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>
              <a:off x="19050" y="75995"/>
              <a:ext cx="19050" cy="9307338"/>
            </a:xfrm>
            <a:prstGeom prst="line">
              <a:avLst/>
            </a:prstGeom>
            <a:ln w="38100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H="1">
              <a:off x="12827123" y="34237"/>
              <a:ext cx="19050" cy="9307338"/>
            </a:xfrm>
            <a:prstGeom prst="line">
              <a:avLst/>
            </a:prstGeom>
            <a:ln w="38100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56" y="9351724"/>
              <a:ext cx="12846060" cy="37895"/>
            </a:xfrm>
            <a:prstGeom prst="line">
              <a:avLst/>
            </a:prstGeom>
            <a:ln w="38100" cap="flat">
              <a:solidFill>
                <a:srgbClr val="8D2B2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AutoShape 10"/>
          <p:cNvSpPr/>
          <p:nvPr/>
        </p:nvSpPr>
        <p:spPr>
          <a:xfrm>
            <a:off x="-3430390" y="2302886"/>
            <a:ext cx="947386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710271" y="2011739"/>
            <a:ext cx="8520075" cy="6263522"/>
            <a:chOff x="0" y="0"/>
            <a:chExt cx="514360" cy="3781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4360" cy="378131"/>
            </a:xfrm>
            <a:custGeom>
              <a:avLst/>
              <a:gdLst/>
              <a:ahLst/>
              <a:cxnLst/>
              <a:rect l="l" t="t" r="r" b="b"/>
              <a:pathLst>
                <a:path w="514360" h="378131">
                  <a:moveTo>
                    <a:pt x="10904" y="0"/>
                  </a:moveTo>
                  <a:lnTo>
                    <a:pt x="503456" y="0"/>
                  </a:lnTo>
                  <a:cubicBezTo>
                    <a:pt x="509478" y="0"/>
                    <a:pt x="514360" y="4882"/>
                    <a:pt x="514360" y="10904"/>
                  </a:cubicBezTo>
                  <a:lnTo>
                    <a:pt x="514360" y="367227"/>
                  </a:lnTo>
                  <a:cubicBezTo>
                    <a:pt x="514360" y="370119"/>
                    <a:pt x="513211" y="372892"/>
                    <a:pt x="511166" y="374937"/>
                  </a:cubicBezTo>
                  <a:cubicBezTo>
                    <a:pt x="509121" y="376982"/>
                    <a:pt x="506347" y="378131"/>
                    <a:pt x="503456" y="378131"/>
                  </a:cubicBezTo>
                  <a:lnTo>
                    <a:pt x="10904" y="378131"/>
                  </a:lnTo>
                  <a:cubicBezTo>
                    <a:pt x="4882" y="378131"/>
                    <a:pt x="0" y="373249"/>
                    <a:pt x="0" y="367227"/>
                  </a:cubicBezTo>
                  <a:lnTo>
                    <a:pt x="0" y="10904"/>
                  </a:lnTo>
                  <a:cubicBezTo>
                    <a:pt x="0" y="4882"/>
                    <a:pt x="4882" y="0"/>
                    <a:pt x="10904" y="0"/>
                  </a:cubicBezTo>
                  <a:close/>
                </a:path>
              </a:pathLst>
            </a:custGeom>
            <a:blipFill>
              <a:blip r:embed="rId2"/>
              <a:stretch>
                <a:fillRect t="-206" b="-20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3157" y="2538234"/>
            <a:ext cx="6771276" cy="459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1907" lvl="1" indent="-360953" algn="l">
              <a:lnSpc>
                <a:spcPts val="4514"/>
              </a:lnSpc>
              <a:buFont typeface="Arial"/>
              <a:buChar char="•"/>
            </a:pPr>
            <a:r>
              <a:rPr lang="en-US" sz="3343" b="1" spc="103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Thiết kế </a:t>
            </a:r>
            <a:r>
              <a:rPr lang="en-US" sz="3343" b="1" u="none" spc="103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theo bố cục:</a:t>
            </a:r>
          </a:p>
          <a:p>
            <a:pPr marL="1443814" lvl="2" indent="-481271" algn="l">
              <a:lnSpc>
                <a:spcPts val="4514"/>
              </a:lnSpc>
              <a:buFont typeface="Arial"/>
              <a:buChar char="⚬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Header</a:t>
            </a:r>
          </a:p>
          <a:p>
            <a:pPr marL="1443814" lvl="2" indent="-481271" algn="l">
              <a:lnSpc>
                <a:spcPts val="4514"/>
              </a:lnSpc>
              <a:buFont typeface="Arial"/>
              <a:buChar char="⚬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Navigation</a:t>
            </a:r>
          </a:p>
          <a:p>
            <a:pPr marL="1443814" lvl="2" indent="-481271" algn="l">
              <a:lnSpc>
                <a:spcPts val="4514"/>
              </a:lnSpc>
              <a:buFont typeface="Arial"/>
              <a:buChar char="⚬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  <a:p>
            <a:pPr marL="721907" lvl="1" indent="-360953" algn="l">
              <a:lnSpc>
                <a:spcPts val="4514"/>
              </a:lnSpc>
              <a:buFont typeface="Arial"/>
              <a:buChar char="•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Màu sắc hài hòa</a:t>
            </a:r>
          </a:p>
          <a:p>
            <a:pPr marL="721907" lvl="1" indent="-360953" algn="l">
              <a:lnSpc>
                <a:spcPts val="4514"/>
              </a:lnSpc>
              <a:buFont typeface="Arial"/>
              <a:buChar char="•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Typography dễ đọc</a:t>
            </a:r>
          </a:p>
          <a:p>
            <a:pPr marL="721907" lvl="1" indent="-360953" algn="l">
              <a:lnSpc>
                <a:spcPts val="4514"/>
              </a:lnSpc>
              <a:buFont typeface="Arial"/>
              <a:buChar char="•"/>
            </a:pPr>
            <a:r>
              <a:rPr lang="en-US" sz="3343" u="none" spc="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Nhất quán toàn hệ thống</a:t>
            </a:r>
          </a:p>
          <a:p>
            <a:pPr algn="l">
              <a:lnSpc>
                <a:spcPts val="4514"/>
              </a:lnSpc>
            </a:pPr>
            <a:endParaRPr lang="en-US" sz="3343" u="none" spc="103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6314" y="375334"/>
            <a:ext cx="7121034" cy="163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76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TỔNG QUAN GIAO DIỆN HỆ THỐNG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8722601" y="1378010"/>
            <a:ext cx="12583451" cy="6795882"/>
            <a:chOff x="0" y="0"/>
            <a:chExt cx="3314160" cy="1789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160" cy="1789862"/>
            </a:xfrm>
            <a:custGeom>
              <a:avLst/>
              <a:gdLst/>
              <a:ahLst/>
              <a:cxnLst/>
              <a:rect l="l" t="t" r="r" b="b"/>
              <a:pathLst>
                <a:path w="3314160" h="1789862">
                  <a:moveTo>
                    <a:pt x="31378" y="0"/>
                  </a:moveTo>
                  <a:lnTo>
                    <a:pt x="3282783" y="0"/>
                  </a:lnTo>
                  <a:cubicBezTo>
                    <a:pt x="3300112" y="0"/>
                    <a:pt x="3314160" y="14048"/>
                    <a:pt x="3314160" y="31378"/>
                  </a:cubicBezTo>
                  <a:lnTo>
                    <a:pt x="3314160" y="1758484"/>
                  </a:lnTo>
                  <a:cubicBezTo>
                    <a:pt x="3314160" y="1775814"/>
                    <a:pt x="3300112" y="1789862"/>
                    <a:pt x="3282783" y="1789862"/>
                  </a:cubicBezTo>
                  <a:lnTo>
                    <a:pt x="31378" y="1789862"/>
                  </a:lnTo>
                  <a:cubicBezTo>
                    <a:pt x="14048" y="1789862"/>
                    <a:pt x="0" y="1775814"/>
                    <a:pt x="0" y="1758484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314160" cy="212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28400" y="1493268"/>
            <a:ext cx="6830900" cy="7300465"/>
            <a:chOff x="0" y="0"/>
            <a:chExt cx="1799085" cy="1922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085" cy="1922756"/>
            </a:xfrm>
            <a:custGeom>
              <a:avLst/>
              <a:gdLst/>
              <a:ahLst/>
              <a:cxnLst/>
              <a:rect l="l" t="t" r="r" b="b"/>
              <a:pathLst>
                <a:path w="1799085" h="1922756">
                  <a:moveTo>
                    <a:pt x="57802" y="0"/>
                  </a:moveTo>
                  <a:lnTo>
                    <a:pt x="1741283" y="0"/>
                  </a:lnTo>
                  <a:cubicBezTo>
                    <a:pt x="1756613" y="0"/>
                    <a:pt x="1771315" y="6090"/>
                    <a:pt x="1782155" y="16930"/>
                  </a:cubicBezTo>
                  <a:cubicBezTo>
                    <a:pt x="1792995" y="27770"/>
                    <a:pt x="1799085" y="42472"/>
                    <a:pt x="1799085" y="57802"/>
                  </a:cubicBezTo>
                  <a:lnTo>
                    <a:pt x="1799085" y="1864955"/>
                  </a:lnTo>
                  <a:cubicBezTo>
                    <a:pt x="1799085" y="1896878"/>
                    <a:pt x="1773206" y="1922756"/>
                    <a:pt x="1741283" y="1922756"/>
                  </a:cubicBezTo>
                  <a:lnTo>
                    <a:pt x="57802" y="1922756"/>
                  </a:lnTo>
                  <a:cubicBezTo>
                    <a:pt x="25879" y="1922756"/>
                    <a:pt x="0" y="1896878"/>
                    <a:pt x="0" y="1864955"/>
                  </a:cubicBezTo>
                  <a:lnTo>
                    <a:pt x="0" y="57802"/>
                  </a:lnTo>
                  <a:cubicBezTo>
                    <a:pt x="0" y="25879"/>
                    <a:pt x="25879" y="0"/>
                    <a:pt x="57802" y="0"/>
                  </a:cubicBezTo>
                  <a:close/>
                </a:path>
              </a:pathLst>
            </a:custGeom>
            <a:solidFill>
              <a:srgbClr val="8D2B2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1799085" cy="2256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205936" y="2755978"/>
            <a:ext cx="1134993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0804860" y="1888814"/>
            <a:ext cx="6077981" cy="6509372"/>
            <a:chOff x="0" y="0"/>
            <a:chExt cx="787019" cy="842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7019" cy="842878"/>
            </a:xfrm>
            <a:custGeom>
              <a:avLst/>
              <a:gdLst/>
              <a:ahLst/>
              <a:cxnLst/>
              <a:rect l="l" t="t" r="r" b="b"/>
              <a:pathLst>
                <a:path w="787019" h="842878">
                  <a:moveTo>
                    <a:pt x="0" y="0"/>
                  </a:moveTo>
                  <a:lnTo>
                    <a:pt x="787019" y="0"/>
                  </a:lnTo>
                  <a:lnTo>
                    <a:pt x="787019" y="842878"/>
                  </a:lnTo>
                  <a:lnTo>
                    <a:pt x="0" y="842878"/>
                  </a:lnTo>
                  <a:close/>
                </a:path>
              </a:pathLst>
            </a:custGeom>
            <a:blipFill>
              <a:blip r:embed="rId2"/>
              <a:stretch>
                <a:fillRect l="-22541" r="-2254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6497356" y="429321"/>
            <a:ext cx="2325565" cy="2127892"/>
          </a:xfrm>
          <a:custGeom>
            <a:avLst/>
            <a:gdLst/>
            <a:ahLst/>
            <a:cxnLst/>
            <a:rect l="l" t="t" r="r" b="b"/>
            <a:pathLst>
              <a:path w="2325565" h="2127892">
                <a:moveTo>
                  <a:pt x="0" y="0"/>
                </a:moveTo>
                <a:lnTo>
                  <a:pt x="2325565" y="0"/>
                </a:lnTo>
                <a:lnTo>
                  <a:pt x="2325565" y="2127893"/>
                </a:lnTo>
                <a:lnTo>
                  <a:pt x="0" y="2127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1562" y="3160970"/>
            <a:ext cx="9407361" cy="272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399"/>
              </a:lnSpc>
              <a:buFont typeface="Arial"/>
              <a:buChar char="•"/>
            </a:pPr>
            <a:r>
              <a:rPr lang="en-US" sz="3999" spc="12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Hiển thị thông tin tổng quan</a:t>
            </a:r>
          </a:p>
          <a:p>
            <a:pPr marL="863599" lvl="1" indent="-431800" algn="l">
              <a:lnSpc>
                <a:spcPts val="5399"/>
              </a:lnSpc>
              <a:buFont typeface="Arial"/>
              <a:buChar char="•"/>
            </a:pPr>
            <a:r>
              <a:rPr lang="en-US" sz="3999" spc="12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Banner nổi bật</a:t>
            </a:r>
          </a:p>
          <a:p>
            <a:pPr marL="863599" lvl="1" indent="-431800" algn="l">
              <a:lnSpc>
                <a:spcPts val="5399"/>
              </a:lnSpc>
              <a:buFont typeface="Arial"/>
              <a:buChar char="•"/>
            </a:pPr>
            <a:r>
              <a:rPr lang="en-US" sz="3999" spc="12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Menu điều hướng rõ ràng</a:t>
            </a:r>
          </a:p>
          <a:p>
            <a:pPr marL="863599" lvl="1" indent="-431800" algn="l">
              <a:lnSpc>
                <a:spcPts val="5399"/>
              </a:lnSpc>
              <a:buFont typeface="Arial"/>
              <a:buChar char="•"/>
            </a:pPr>
            <a:r>
              <a:rPr lang="en-US" sz="3999" spc="12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Thân thiện với người dùng mới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71562" y="415030"/>
            <a:ext cx="6760254" cy="2156476"/>
            <a:chOff x="0" y="0"/>
            <a:chExt cx="9013672" cy="287530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14300"/>
              <a:ext cx="6390868" cy="1137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0"/>
                </a:lnSpc>
              </a:pPr>
              <a:r>
                <a:rPr lang="en-US" sz="6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Giao diện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81774"/>
              <a:ext cx="9013672" cy="149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00"/>
                </a:lnSpc>
              </a:pPr>
              <a:r>
                <a:rPr lang="en-US" sz="8100">
                  <a:solidFill>
                    <a:srgbClr val="8D0000"/>
                  </a:solidFill>
                  <a:latin typeface="Baloo"/>
                  <a:ea typeface="Baloo"/>
                  <a:cs typeface="Baloo"/>
                  <a:sym typeface="Baloo"/>
                </a:rPr>
                <a:t>TRANG CHỦ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82090" y="6979912"/>
            <a:ext cx="5036784" cy="3239343"/>
            <a:chOff x="0" y="0"/>
            <a:chExt cx="812800" cy="522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22742"/>
            </a:xfrm>
            <a:custGeom>
              <a:avLst/>
              <a:gdLst/>
              <a:ahLst/>
              <a:cxnLst/>
              <a:rect l="l" t="t" r="r" b="b"/>
              <a:pathLst>
                <a:path w="812800" h="522742">
                  <a:moveTo>
                    <a:pt x="0" y="0"/>
                  </a:moveTo>
                  <a:lnTo>
                    <a:pt x="812800" y="0"/>
                  </a:lnTo>
                  <a:lnTo>
                    <a:pt x="812800" y="522742"/>
                  </a:lnTo>
                  <a:lnTo>
                    <a:pt x="0" y="522742"/>
                  </a:lnTo>
                  <a:close/>
                </a:path>
              </a:pathLst>
            </a:custGeom>
            <a:blipFill>
              <a:blip r:embed="rId2"/>
              <a:stretch>
                <a:fillRect t="-8307" b="-8307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062388" y="177376"/>
            <a:ext cx="5036784" cy="3239343"/>
            <a:chOff x="0" y="0"/>
            <a:chExt cx="812800" cy="5227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22742"/>
            </a:xfrm>
            <a:custGeom>
              <a:avLst/>
              <a:gdLst/>
              <a:ahLst/>
              <a:cxnLst/>
              <a:rect l="l" t="t" r="r" b="b"/>
              <a:pathLst>
                <a:path w="812800" h="522742">
                  <a:moveTo>
                    <a:pt x="0" y="0"/>
                  </a:moveTo>
                  <a:lnTo>
                    <a:pt x="812800" y="0"/>
                  </a:lnTo>
                  <a:lnTo>
                    <a:pt x="812800" y="522742"/>
                  </a:lnTo>
                  <a:lnTo>
                    <a:pt x="0" y="522742"/>
                  </a:lnTo>
                  <a:close/>
                </a:path>
              </a:pathLst>
            </a:custGeom>
            <a:blipFill>
              <a:blip r:embed="rId3"/>
              <a:stretch>
                <a:fillRect t="-8378" b="-8378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890173" y="179555"/>
            <a:ext cx="5036784" cy="3239343"/>
            <a:chOff x="0" y="0"/>
            <a:chExt cx="812800" cy="522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22742"/>
            </a:xfrm>
            <a:custGeom>
              <a:avLst/>
              <a:gdLst/>
              <a:ahLst/>
              <a:cxnLst/>
              <a:rect l="l" t="t" r="r" b="b"/>
              <a:pathLst>
                <a:path w="812800" h="522742">
                  <a:moveTo>
                    <a:pt x="0" y="0"/>
                  </a:moveTo>
                  <a:lnTo>
                    <a:pt x="812800" y="0"/>
                  </a:lnTo>
                  <a:lnTo>
                    <a:pt x="812800" y="522742"/>
                  </a:lnTo>
                  <a:lnTo>
                    <a:pt x="0" y="522742"/>
                  </a:lnTo>
                  <a:close/>
                </a:path>
              </a:pathLst>
            </a:custGeom>
            <a:blipFill>
              <a:blip r:embed="rId4"/>
              <a:stretch>
                <a:fillRect t="-7919" b="-7919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7890173" y="3579734"/>
            <a:ext cx="5036784" cy="3239343"/>
            <a:chOff x="0" y="0"/>
            <a:chExt cx="812800" cy="5227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22742"/>
            </a:xfrm>
            <a:custGeom>
              <a:avLst/>
              <a:gdLst/>
              <a:ahLst/>
              <a:cxnLst/>
              <a:rect l="l" t="t" r="r" b="b"/>
              <a:pathLst>
                <a:path w="812800" h="522742">
                  <a:moveTo>
                    <a:pt x="0" y="0"/>
                  </a:moveTo>
                  <a:lnTo>
                    <a:pt x="812800" y="0"/>
                  </a:lnTo>
                  <a:lnTo>
                    <a:pt x="812800" y="522742"/>
                  </a:lnTo>
                  <a:lnTo>
                    <a:pt x="0" y="522742"/>
                  </a:lnTo>
                  <a:close/>
                </a:path>
              </a:pathLst>
            </a:custGeom>
            <a:blipFill>
              <a:blip r:embed="rId5"/>
              <a:stretch>
                <a:fillRect t="-8237" b="-8237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3062388" y="3578644"/>
            <a:ext cx="5036784" cy="3239343"/>
            <a:chOff x="0" y="0"/>
            <a:chExt cx="812800" cy="5227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22742"/>
            </a:xfrm>
            <a:custGeom>
              <a:avLst/>
              <a:gdLst/>
              <a:ahLst/>
              <a:cxnLst/>
              <a:rect l="l" t="t" r="r" b="b"/>
              <a:pathLst>
                <a:path w="812800" h="522742">
                  <a:moveTo>
                    <a:pt x="0" y="0"/>
                  </a:moveTo>
                  <a:lnTo>
                    <a:pt x="812800" y="0"/>
                  </a:lnTo>
                  <a:lnTo>
                    <a:pt x="812800" y="522742"/>
                  </a:lnTo>
                  <a:lnTo>
                    <a:pt x="0" y="522742"/>
                  </a:lnTo>
                  <a:close/>
                </a:path>
              </a:pathLst>
            </a:custGeom>
            <a:blipFill>
              <a:blip r:embed="rId6"/>
              <a:stretch>
                <a:fillRect t="-8210" b="-821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17526762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69075" y="3641882"/>
            <a:ext cx="419173" cy="71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724616" y="2336968"/>
            <a:ext cx="862324" cy="862324"/>
            <a:chOff x="0" y="0"/>
            <a:chExt cx="1149765" cy="114976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149765" cy="114976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7F7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-257175"/>
                <a:ext cx="660400" cy="993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31659" y="27753"/>
              <a:ext cx="486448" cy="1008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97"/>
                </a:lnSpc>
              </a:pPr>
              <a:r>
                <a:rPr lang="en-US" sz="456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095600" y="2336968"/>
            <a:ext cx="862324" cy="862324"/>
            <a:chOff x="0" y="0"/>
            <a:chExt cx="1149765" cy="114976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49765" cy="1149765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7F7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-257175"/>
                <a:ext cx="660400" cy="993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31659" y="27753"/>
              <a:ext cx="486448" cy="1008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97"/>
                </a:lnSpc>
              </a:pPr>
              <a:r>
                <a:rPr lang="en-US" sz="456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724616" y="5772826"/>
            <a:ext cx="862324" cy="862324"/>
            <a:chOff x="0" y="0"/>
            <a:chExt cx="1149765" cy="114976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49765" cy="114976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7F7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57175"/>
                <a:ext cx="660400" cy="993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31659" y="27753"/>
              <a:ext cx="486448" cy="1008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97"/>
                </a:lnSpc>
              </a:pPr>
              <a:r>
                <a:rPr lang="en-US" sz="456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095600" y="5772826"/>
            <a:ext cx="862324" cy="862324"/>
            <a:chOff x="0" y="0"/>
            <a:chExt cx="1149765" cy="114976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149765" cy="114976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7F7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-257175"/>
                <a:ext cx="660400" cy="993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331659" y="27753"/>
              <a:ext cx="486448" cy="1008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97"/>
                </a:lnSpc>
              </a:pPr>
              <a:r>
                <a:rPr lang="en-US" sz="456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718456" y="9281925"/>
            <a:ext cx="862324" cy="862324"/>
            <a:chOff x="0" y="0"/>
            <a:chExt cx="1149765" cy="114976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149765" cy="1149765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7F7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57175"/>
                <a:ext cx="660400" cy="993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331659" y="27753"/>
              <a:ext cx="486448" cy="1008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97"/>
                </a:lnSpc>
              </a:pPr>
              <a:r>
                <a:rPr lang="en-US" sz="456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 rot="-3503507">
            <a:off x="-3339131" y="11438696"/>
            <a:ext cx="12583451" cy="6795882"/>
            <a:chOff x="0" y="0"/>
            <a:chExt cx="3314160" cy="178986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14160" cy="1789862"/>
            </a:xfrm>
            <a:custGeom>
              <a:avLst/>
              <a:gdLst/>
              <a:ahLst/>
              <a:cxnLst/>
              <a:rect l="l" t="t" r="r" b="b"/>
              <a:pathLst>
                <a:path w="3314160" h="1789862">
                  <a:moveTo>
                    <a:pt x="31378" y="0"/>
                  </a:moveTo>
                  <a:lnTo>
                    <a:pt x="3282783" y="0"/>
                  </a:lnTo>
                  <a:cubicBezTo>
                    <a:pt x="3300112" y="0"/>
                    <a:pt x="3314160" y="14048"/>
                    <a:pt x="3314160" y="31378"/>
                  </a:cubicBezTo>
                  <a:lnTo>
                    <a:pt x="3314160" y="1758484"/>
                  </a:lnTo>
                  <a:cubicBezTo>
                    <a:pt x="3314160" y="1775814"/>
                    <a:pt x="3300112" y="1789862"/>
                    <a:pt x="3282783" y="1789862"/>
                  </a:cubicBezTo>
                  <a:lnTo>
                    <a:pt x="31378" y="1789862"/>
                  </a:lnTo>
                  <a:cubicBezTo>
                    <a:pt x="14048" y="1789862"/>
                    <a:pt x="0" y="1775814"/>
                    <a:pt x="0" y="1758484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33375"/>
              <a:ext cx="3314160" cy="212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2611945">
            <a:off x="-943765" y="-1399228"/>
            <a:ext cx="3031341" cy="2798456"/>
            <a:chOff x="0" y="0"/>
            <a:chExt cx="798378" cy="73704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98378" cy="737042"/>
            </a:xfrm>
            <a:custGeom>
              <a:avLst/>
              <a:gdLst/>
              <a:ahLst/>
              <a:cxnLst/>
              <a:rect l="l" t="t" r="r" b="b"/>
              <a:pathLst>
                <a:path w="798378" h="737042">
                  <a:moveTo>
                    <a:pt x="130252" y="0"/>
                  </a:moveTo>
                  <a:lnTo>
                    <a:pt x="668126" y="0"/>
                  </a:lnTo>
                  <a:cubicBezTo>
                    <a:pt x="702671" y="0"/>
                    <a:pt x="735801" y="13723"/>
                    <a:pt x="760228" y="38150"/>
                  </a:cubicBezTo>
                  <a:cubicBezTo>
                    <a:pt x="784655" y="62577"/>
                    <a:pt x="798378" y="95707"/>
                    <a:pt x="798378" y="130252"/>
                  </a:cubicBezTo>
                  <a:lnTo>
                    <a:pt x="798378" y="606790"/>
                  </a:lnTo>
                  <a:cubicBezTo>
                    <a:pt x="798378" y="678726"/>
                    <a:pt x="740062" y="737042"/>
                    <a:pt x="668126" y="737042"/>
                  </a:cubicBezTo>
                  <a:lnTo>
                    <a:pt x="130252" y="737042"/>
                  </a:lnTo>
                  <a:cubicBezTo>
                    <a:pt x="58316" y="737042"/>
                    <a:pt x="0" y="678726"/>
                    <a:pt x="0" y="606790"/>
                  </a:cubicBezTo>
                  <a:lnTo>
                    <a:pt x="0" y="130252"/>
                  </a:lnTo>
                  <a:cubicBezTo>
                    <a:pt x="0" y="58316"/>
                    <a:pt x="58316" y="0"/>
                    <a:pt x="130252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33375"/>
              <a:ext cx="798378" cy="1070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451847" y="8263494"/>
            <a:ext cx="5565113" cy="672181"/>
            <a:chOff x="0" y="0"/>
            <a:chExt cx="1465709" cy="17703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465709" cy="177035"/>
            </a:xfrm>
            <a:custGeom>
              <a:avLst/>
              <a:gdLst/>
              <a:ahLst/>
              <a:cxnLst/>
              <a:rect l="l" t="t" r="r" b="b"/>
              <a:pathLst>
                <a:path w="1465709" h="177035">
                  <a:moveTo>
                    <a:pt x="70949" y="0"/>
                  </a:moveTo>
                  <a:lnTo>
                    <a:pt x="1394760" y="0"/>
                  </a:lnTo>
                  <a:cubicBezTo>
                    <a:pt x="1433944" y="0"/>
                    <a:pt x="1465709" y="31765"/>
                    <a:pt x="1465709" y="70949"/>
                  </a:cubicBezTo>
                  <a:lnTo>
                    <a:pt x="1465709" y="106086"/>
                  </a:lnTo>
                  <a:cubicBezTo>
                    <a:pt x="1465709" y="145270"/>
                    <a:pt x="1433944" y="177035"/>
                    <a:pt x="1394760" y="177035"/>
                  </a:cubicBezTo>
                  <a:lnTo>
                    <a:pt x="70949" y="177035"/>
                  </a:lnTo>
                  <a:cubicBezTo>
                    <a:pt x="31765" y="177035"/>
                    <a:pt x="0" y="145270"/>
                    <a:pt x="0" y="106086"/>
                  </a:cubicBezTo>
                  <a:lnTo>
                    <a:pt x="0" y="70949"/>
                  </a:lnTo>
                  <a:cubicBezTo>
                    <a:pt x="0" y="31765"/>
                    <a:pt x="31765" y="0"/>
                    <a:pt x="70949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33375"/>
              <a:ext cx="1465709" cy="51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956970" y="1062402"/>
            <a:ext cx="6456953" cy="2752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Giao diện các chức năng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64220" y="4154130"/>
            <a:ext cx="6672395" cy="365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AutoNum type="arabicPeriod"/>
            </a:pPr>
            <a:r>
              <a:rPr lang="en-US" sz="3399" spc="3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Trang giới thiệu</a:t>
            </a:r>
          </a:p>
          <a:p>
            <a:pPr marL="734059" lvl="1" indent="-367030" algn="l">
              <a:lnSpc>
                <a:spcPts val="5779"/>
              </a:lnSpc>
              <a:buAutoNum type="arabicPeriod"/>
            </a:pPr>
            <a:r>
              <a:rPr lang="en-US" sz="3399" spc="3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Trang giảng viên</a:t>
            </a:r>
          </a:p>
          <a:p>
            <a:pPr marL="734059" lvl="1" indent="-367030" algn="l">
              <a:lnSpc>
                <a:spcPts val="5779"/>
              </a:lnSpc>
              <a:buAutoNum type="arabicPeriod"/>
            </a:pPr>
            <a:r>
              <a:rPr lang="en-US" sz="3399" spc="3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Trang tin tức</a:t>
            </a:r>
          </a:p>
          <a:p>
            <a:pPr marL="734059" lvl="1" indent="-367030" algn="l">
              <a:lnSpc>
                <a:spcPts val="5779"/>
              </a:lnSpc>
              <a:buAutoNum type="arabicPeriod"/>
            </a:pPr>
            <a:r>
              <a:rPr lang="en-US" sz="3399" spc="3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Trang tuyển sinh</a:t>
            </a:r>
          </a:p>
          <a:p>
            <a:pPr marL="734059" lvl="1" indent="-367030" algn="l">
              <a:lnSpc>
                <a:spcPts val="5779"/>
              </a:lnSpc>
              <a:buAutoNum type="arabicPeriod"/>
            </a:pPr>
            <a:r>
              <a:rPr lang="en-US" sz="3399" spc="33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Trang hội cựu sinh viên</a:t>
            </a:r>
          </a:p>
        </p:txBody>
      </p:sp>
      <p:sp>
        <p:nvSpPr>
          <p:cNvPr id="50" name="AutoShape 50"/>
          <p:cNvSpPr/>
          <p:nvPr/>
        </p:nvSpPr>
        <p:spPr>
          <a:xfrm>
            <a:off x="571905" y="3814491"/>
            <a:ext cx="7117623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6411" y="1360532"/>
            <a:ext cx="1592821" cy="7565937"/>
            <a:chOff x="0" y="0"/>
            <a:chExt cx="419508" cy="1992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508" cy="1992675"/>
            </a:xfrm>
            <a:custGeom>
              <a:avLst/>
              <a:gdLst/>
              <a:ahLst/>
              <a:cxnLst/>
              <a:rect l="l" t="t" r="r" b="b"/>
              <a:pathLst>
                <a:path w="419508" h="1992675">
                  <a:moveTo>
                    <a:pt x="209754" y="0"/>
                  </a:moveTo>
                  <a:lnTo>
                    <a:pt x="209754" y="0"/>
                  </a:lnTo>
                  <a:cubicBezTo>
                    <a:pt x="325598" y="0"/>
                    <a:pt x="419508" y="93910"/>
                    <a:pt x="419508" y="209754"/>
                  </a:cubicBezTo>
                  <a:lnTo>
                    <a:pt x="419508" y="1782920"/>
                  </a:lnTo>
                  <a:cubicBezTo>
                    <a:pt x="419508" y="1898765"/>
                    <a:pt x="325598" y="1992675"/>
                    <a:pt x="209754" y="1992675"/>
                  </a:cubicBezTo>
                  <a:lnTo>
                    <a:pt x="209754" y="1992675"/>
                  </a:lnTo>
                  <a:cubicBezTo>
                    <a:pt x="93910" y="1992675"/>
                    <a:pt x="0" y="1898765"/>
                    <a:pt x="0" y="1782920"/>
                  </a:cubicBezTo>
                  <a:lnTo>
                    <a:pt x="0" y="209754"/>
                  </a:lnTo>
                  <a:cubicBezTo>
                    <a:pt x="0" y="93910"/>
                    <a:pt x="93910" y="0"/>
                    <a:pt x="20975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19508" cy="232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1589" y="1360532"/>
            <a:ext cx="1592821" cy="7565937"/>
            <a:chOff x="0" y="0"/>
            <a:chExt cx="419508" cy="19926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508" cy="1992675"/>
            </a:xfrm>
            <a:custGeom>
              <a:avLst/>
              <a:gdLst/>
              <a:ahLst/>
              <a:cxnLst/>
              <a:rect l="l" t="t" r="r" b="b"/>
              <a:pathLst>
                <a:path w="419508" h="1992675">
                  <a:moveTo>
                    <a:pt x="209754" y="0"/>
                  </a:moveTo>
                  <a:lnTo>
                    <a:pt x="209754" y="0"/>
                  </a:lnTo>
                  <a:cubicBezTo>
                    <a:pt x="325598" y="0"/>
                    <a:pt x="419508" y="93910"/>
                    <a:pt x="419508" y="209754"/>
                  </a:cubicBezTo>
                  <a:lnTo>
                    <a:pt x="419508" y="1782920"/>
                  </a:lnTo>
                  <a:cubicBezTo>
                    <a:pt x="419508" y="1898765"/>
                    <a:pt x="325598" y="1992675"/>
                    <a:pt x="209754" y="1992675"/>
                  </a:cubicBezTo>
                  <a:lnTo>
                    <a:pt x="209754" y="1992675"/>
                  </a:lnTo>
                  <a:cubicBezTo>
                    <a:pt x="93910" y="1992675"/>
                    <a:pt x="0" y="1898765"/>
                    <a:pt x="0" y="1782920"/>
                  </a:cubicBezTo>
                  <a:lnTo>
                    <a:pt x="0" y="209754"/>
                  </a:lnTo>
                  <a:cubicBezTo>
                    <a:pt x="0" y="93910"/>
                    <a:pt x="93910" y="0"/>
                    <a:pt x="20975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419508" cy="232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283919" y="1900779"/>
            <a:ext cx="10996224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862068" y="5399347"/>
            <a:ext cx="5669489" cy="5031671"/>
          </a:xfrm>
          <a:custGeom>
            <a:avLst/>
            <a:gdLst/>
            <a:ahLst/>
            <a:cxnLst/>
            <a:rect l="l" t="t" r="r" b="b"/>
            <a:pathLst>
              <a:path w="5669489" h="5031671">
                <a:moveTo>
                  <a:pt x="0" y="0"/>
                </a:moveTo>
                <a:lnTo>
                  <a:pt x="5669488" y="0"/>
                </a:lnTo>
                <a:lnTo>
                  <a:pt x="5669488" y="5031671"/>
                </a:lnTo>
                <a:lnTo>
                  <a:pt x="0" y="5031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87084" y="7344918"/>
            <a:ext cx="5684310" cy="1598197"/>
          </a:xfrm>
          <a:custGeom>
            <a:avLst/>
            <a:gdLst/>
            <a:ahLst/>
            <a:cxnLst/>
            <a:rect l="l" t="t" r="r" b="b"/>
            <a:pathLst>
              <a:path w="5684310" h="1598197">
                <a:moveTo>
                  <a:pt x="0" y="0"/>
                </a:moveTo>
                <a:lnTo>
                  <a:pt x="5684310" y="0"/>
                </a:lnTo>
                <a:lnTo>
                  <a:pt x="5684310" y="1598197"/>
                </a:lnTo>
                <a:lnTo>
                  <a:pt x="0" y="159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3478" b="-8347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65867" y="620708"/>
            <a:ext cx="12561436" cy="93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 spc="1344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KẾT QUẢ ĐẠT ĐƯỢC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985363"/>
            <a:ext cx="15884659" cy="535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 spc="521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Hoàn thiện bộ giao diện website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 spc="521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Thiết kế trực quan, hiện đại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 spc="521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Prototype mô phỏng tương tác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 spc="521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Dễ dàng bàn giao cho lập trình viên</a:t>
            </a:r>
          </a:p>
          <a:p>
            <a:pPr algn="l">
              <a:lnSpc>
                <a:spcPts val="8699"/>
              </a:lnSpc>
            </a:pPr>
            <a:endParaRPr lang="en-US" sz="3479" spc="52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93398"/>
            <a:ext cx="7501988" cy="5486398"/>
            <a:chOff x="0" y="0"/>
            <a:chExt cx="10002650" cy="7315197"/>
          </a:xfrm>
        </p:grpSpPr>
        <p:sp>
          <p:nvSpPr>
            <p:cNvPr id="3" name="AutoShape 3"/>
            <p:cNvSpPr/>
            <p:nvPr/>
          </p:nvSpPr>
          <p:spPr>
            <a:xfrm flipV="1">
              <a:off x="14855" y="14811"/>
              <a:ext cx="9987752" cy="29463"/>
            </a:xfrm>
            <a:prstGeom prst="line">
              <a:avLst/>
            </a:prstGeom>
            <a:ln w="2962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H="1">
              <a:off x="14811" y="59086"/>
              <a:ext cx="14811" cy="7236412"/>
            </a:xfrm>
            <a:prstGeom prst="line">
              <a:avLst/>
            </a:prstGeom>
            <a:ln w="29623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H="1">
              <a:off x="9973028" y="26619"/>
              <a:ext cx="14811" cy="7236412"/>
            </a:xfrm>
            <a:prstGeom prst="line">
              <a:avLst/>
            </a:prstGeom>
            <a:ln w="29623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44" y="7270922"/>
              <a:ext cx="9987752" cy="29463"/>
            </a:xfrm>
            <a:prstGeom prst="line">
              <a:avLst/>
            </a:prstGeom>
            <a:ln w="29623" cap="flat">
              <a:solidFill>
                <a:srgbClr val="8D2B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2502947" y="206502"/>
              <a:ext cx="4488819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Hạn chế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94737"/>
              <a:ext cx="9494712" cy="3963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42007" lvl="1" indent="-421003" algn="l">
                <a:lnSpc>
                  <a:spcPts val="5927"/>
                </a:lnSpc>
                <a:buAutoNum type="arabicPeriod"/>
              </a:pPr>
              <a:r>
                <a:rPr lang="en-US" sz="3899" spc="15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Chưa triển khai backend</a:t>
              </a:r>
            </a:p>
            <a:p>
              <a:pPr marL="842007" lvl="1" indent="-421003" algn="l">
                <a:lnSpc>
                  <a:spcPts val="5927"/>
                </a:lnSpc>
                <a:buAutoNum type="arabicPeriod"/>
              </a:pPr>
              <a:r>
                <a:rPr lang="en-US" sz="3899" spc="15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Chưa tối ưu toàn bộ thiết bị nhỏ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-3430390" y="1623944"/>
            <a:ext cx="23158539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528244" y="519986"/>
            <a:ext cx="13231512" cy="83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76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TỔNG QUAN GIAO DIỆN HỆ THỐNG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15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029568" y="2593398"/>
            <a:ext cx="7501988" cy="5486398"/>
            <a:chOff x="0" y="0"/>
            <a:chExt cx="10002650" cy="7315197"/>
          </a:xfrm>
        </p:grpSpPr>
        <p:sp>
          <p:nvSpPr>
            <p:cNvPr id="13" name="AutoShape 13"/>
            <p:cNvSpPr/>
            <p:nvPr/>
          </p:nvSpPr>
          <p:spPr>
            <a:xfrm flipV="1">
              <a:off x="14855" y="14811"/>
              <a:ext cx="9987752" cy="29463"/>
            </a:xfrm>
            <a:prstGeom prst="line">
              <a:avLst/>
            </a:prstGeom>
            <a:ln w="29623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14811" y="59086"/>
              <a:ext cx="14811" cy="7236412"/>
            </a:xfrm>
            <a:prstGeom prst="line">
              <a:avLst/>
            </a:prstGeom>
            <a:ln w="29623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9973028" y="26619"/>
              <a:ext cx="14811" cy="7236412"/>
            </a:xfrm>
            <a:prstGeom prst="line">
              <a:avLst/>
            </a:prstGeom>
            <a:ln w="29623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V="1">
              <a:off x="44" y="7270922"/>
              <a:ext cx="9987752" cy="29463"/>
            </a:xfrm>
            <a:prstGeom prst="line">
              <a:avLst/>
            </a:prstGeom>
            <a:ln w="29623" cap="flat">
              <a:solidFill>
                <a:srgbClr val="8D2B2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275588" y="206502"/>
              <a:ext cx="7451474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Hướng phát triển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594737"/>
              <a:ext cx="9797937" cy="4967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42010" lvl="1" indent="-421005" algn="l">
                <a:lnSpc>
                  <a:spcPts val="5927"/>
                </a:lnSpc>
                <a:buAutoNum type="arabicPeriod"/>
              </a:pPr>
              <a:r>
                <a:rPr lang="en-US" sz="3899" spc="15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Kết nối cơ sở dữ liệu</a:t>
              </a:r>
            </a:p>
            <a:p>
              <a:pPr marL="842010" lvl="1" indent="-421005" algn="l">
                <a:lnSpc>
                  <a:spcPts val="5927"/>
                </a:lnSpc>
                <a:buAutoNum type="arabicPeriod"/>
              </a:pPr>
              <a:r>
                <a:rPr lang="en-US" sz="3899" spc="15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Phát triển chức năng động</a:t>
              </a:r>
            </a:p>
            <a:p>
              <a:pPr marL="842010" lvl="1" indent="-421005" algn="l">
                <a:lnSpc>
                  <a:spcPts val="5927"/>
                </a:lnSpc>
                <a:buAutoNum type="arabicPeriod"/>
              </a:pPr>
              <a:r>
                <a:rPr lang="en-US" sz="3899" spc="15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Hoàn thiện responsive mobile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 rot="-2611945">
            <a:off x="-4331947" y="10360795"/>
            <a:ext cx="8101900" cy="3702724"/>
            <a:chOff x="0" y="0"/>
            <a:chExt cx="2133834" cy="9752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33834" cy="975203"/>
            </a:xfrm>
            <a:custGeom>
              <a:avLst/>
              <a:gdLst/>
              <a:ahLst/>
              <a:cxnLst/>
              <a:rect l="l" t="t" r="r" b="b"/>
              <a:pathLst>
                <a:path w="2133834" h="975203">
                  <a:moveTo>
                    <a:pt x="48734" y="0"/>
                  </a:moveTo>
                  <a:lnTo>
                    <a:pt x="2085100" y="0"/>
                  </a:lnTo>
                  <a:cubicBezTo>
                    <a:pt x="2112015" y="0"/>
                    <a:pt x="2133834" y="21819"/>
                    <a:pt x="2133834" y="48734"/>
                  </a:cubicBezTo>
                  <a:lnTo>
                    <a:pt x="2133834" y="926469"/>
                  </a:lnTo>
                  <a:cubicBezTo>
                    <a:pt x="2133834" y="953384"/>
                    <a:pt x="2112015" y="975203"/>
                    <a:pt x="2085100" y="975203"/>
                  </a:cubicBezTo>
                  <a:lnTo>
                    <a:pt x="48734" y="975203"/>
                  </a:lnTo>
                  <a:cubicBezTo>
                    <a:pt x="21819" y="975203"/>
                    <a:pt x="0" y="953384"/>
                    <a:pt x="0" y="926469"/>
                  </a:cubicBezTo>
                  <a:lnTo>
                    <a:pt x="0" y="48734"/>
                  </a:lnTo>
                  <a:cubicBezTo>
                    <a:pt x="0" y="21819"/>
                    <a:pt x="21819" y="0"/>
                    <a:pt x="48734" y="0"/>
                  </a:cubicBez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33375"/>
              <a:ext cx="2133834" cy="130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611945">
            <a:off x="-1115568" y="10710073"/>
            <a:ext cx="7658100" cy="5426529"/>
            <a:chOff x="0" y="0"/>
            <a:chExt cx="2016948" cy="142920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16948" cy="1429209"/>
            </a:xfrm>
            <a:custGeom>
              <a:avLst/>
              <a:gdLst/>
              <a:ahLst/>
              <a:cxnLst/>
              <a:rect l="l" t="t" r="r" b="b"/>
              <a:pathLst>
                <a:path w="2016948" h="1429209">
                  <a:moveTo>
                    <a:pt x="51558" y="0"/>
                  </a:moveTo>
                  <a:lnTo>
                    <a:pt x="1965390" y="0"/>
                  </a:lnTo>
                  <a:cubicBezTo>
                    <a:pt x="1979064" y="0"/>
                    <a:pt x="1992178" y="5432"/>
                    <a:pt x="2001847" y="15101"/>
                  </a:cubicBezTo>
                  <a:cubicBezTo>
                    <a:pt x="2011516" y="24770"/>
                    <a:pt x="2016948" y="37884"/>
                    <a:pt x="2016948" y="51558"/>
                  </a:cubicBezTo>
                  <a:lnTo>
                    <a:pt x="2016948" y="1377651"/>
                  </a:lnTo>
                  <a:cubicBezTo>
                    <a:pt x="2016948" y="1391325"/>
                    <a:pt x="2011516" y="1404439"/>
                    <a:pt x="2001847" y="1414108"/>
                  </a:cubicBezTo>
                  <a:cubicBezTo>
                    <a:pt x="1992178" y="1423777"/>
                    <a:pt x="1979064" y="1429209"/>
                    <a:pt x="1965390" y="1429209"/>
                  </a:cubicBezTo>
                  <a:lnTo>
                    <a:pt x="51558" y="1429209"/>
                  </a:lnTo>
                  <a:cubicBezTo>
                    <a:pt x="37884" y="1429209"/>
                    <a:pt x="24770" y="1423777"/>
                    <a:pt x="15101" y="1414108"/>
                  </a:cubicBezTo>
                  <a:cubicBezTo>
                    <a:pt x="5432" y="1404439"/>
                    <a:pt x="0" y="1391325"/>
                    <a:pt x="0" y="1377651"/>
                  </a:cubicBezTo>
                  <a:lnTo>
                    <a:pt x="0" y="51558"/>
                  </a:lnTo>
                  <a:cubicBezTo>
                    <a:pt x="0" y="37884"/>
                    <a:pt x="5432" y="24770"/>
                    <a:pt x="15101" y="15101"/>
                  </a:cubicBezTo>
                  <a:cubicBezTo>
                    <a:pt x="24770" y="5432"/>
                    <a:pt x="37884" y="0"/>
                    <a:pt x="51558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33375"/>
              <a:ext cx="2016948" cy="176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6411" y="1360532"/>
            <a:ext cx="1592821" cy="7565937"/>
            <a:chOff x="0" y="0"/>
            <a:chExt cx="419508" cy="1992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508" cy="1992675"/>
            </a:xfrm>
            <a:custGeom>
              <a:avLst/>
              <a:gdLst/>
              <a:ahLst/>
              <a:cxnLst/>
              <a:rect l="l" t="t" r="r" b="b"/>
              <a:pathLst>
                <a:path w="419508" h="1992675">
                  <a:moveTo>
                    <a:pt x="209754" y="0"/>
                  </a:moveTo>
                  <a:lnTo>
                    <a:pt x="209754" y="0"/>
                  </a:lnTo>
                  <a:cubicBezTo>
                    <a:pt x="325598" y="0"/>
                    <a:pt x="419508" y="93910"/>
                    <a:pt x="419508" y="209754"/>
                  </a:cubicBezTo>
                  <a:lnTo>
                    <a:pt x="419508" y="1782920"/>
                  </a:lnTo>
                  <a:cubicBezTo>
                    <a:pt x="419508" y="1898765"/>
                    <a:pt x="325598" y="1992675"/>
                    <a:pt x="209754" y="1992675"/>
                  </a:cubicBezTo>
                  <a:lnTo>
                    <a:pt x="209754" y="1992675"/>
                  </a:lnTo>
                  <a:cubicBezTo>
                    <a:pt x="93910" y="1992675"/>
                    <a:pt x="0" y="1898765"/>
                    <a:pt x="0" y="1782920"/>
                  </a:cubicBezTo>
                  <a:lnTo>
                    <a:pt x="0" y="209754"/>
                  </a:lnTo>
                  <a:cubicBezTo>
                    <a:pt x="0" y="93910"/>
                    <a:pt x="93910" y="0"/>
                    <a:pt x="20975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19508" cy="232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1589" y="1360532"/>
            <a:ext cx="1592821" cy="7565937"/>
            <a:chOff x="0" y="0"/>
            <a:chExt cx="419508" cy="19926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508" cy="1992675"/>
            </a:xfrm>
            <a:custGeom>
              <a:avLst/>
              <a:gdLst/>
              <a:ahLst/>
              <a:cxnLst/>
              <a:rect l="l" t="t" r="r" b="b"/>
              <a:pathLst>
                <a:path w="419508" h="1992675">
                  <a:moveTo>
                    <a:pt x="209754" y="0"/>
                  </a:moveTo>
                  <a:lnTo>
                    <a:pt x="209754" y="0"/>
                  </a:lnTo>
                  <a:cubicBezTo>
                    <a:pt x="325598" y="0"/>
                    <a:pt x="419508" y="93910"/>
                    <a:pt x="419508" y="209754"/>
                  </a:cubicBezTo>
                  <a:lnTo>
                    <a:pt x="419508" y="1782920"/>
                  </a:lnTo>
                  <a:cubicBezTo>
                    <a:pt x="419508" y="1898765"/>
                    <a:pt x="325598" y="1992675"/>
                    <a:pt x="209754" y="1992675"/>
                  </a:cubicBezTo>
                  <a:lnTo>
                    <a:pt x="209754" y="1992675"/>
                  </a:lnTo>
                  <a:cubicBezTo>
                    <a:pt x="93910" y="1992675"/>
                    <a:pt x="0" y="1898765"/>
                    <a:pt x="0" y="1782920"/>
                  </a:cubicBezTo>
                  <a:lnTo>
                    <a:pt x="0" y="209754"/>
                  </a:lnTo>
                  <a:cubicBezTo>
                    <a:pt x="0" y="93910"/>
                    <a:pt x="93910" y="0"/>
                    <a:pt x="20975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419508" cy="232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4684910" y="2970627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017043" y="1503407"/>
            <a:ext cx="12561436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1536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KẾT LUẬN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6294" y="3073137"/>
            <a:ext cx="15975411" cy="535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9"/>
              </a:lnSpc>
            </a:pPr>
            <a:r>
              <a:rPr lang="en-US" sz="3479" b="1">
                <a:solidFill>
                  <a:srgbClr val="2E2E2E"/>
                </a:solidFill>
                <a:latin typeface="Poppins Bold"/>
                <a:ea typeface="Poppins Bold"/>
                <a:cs typeface="Poppins Bold"/>
                <a:sym typeface="Poppins Bold"/>
              </a:rPr>
              <a:t>Tóm lại: 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Penpot là công cụ thiết kế UI/UX hiệu quả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Phù hợp cho sinh viên và dự án mã nguồn mở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Giúp tiết kiệm chi phí và tăng hiệu quả làm việc nhóm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Có khả năng ứng dụng thực tế cao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-2356457" y="6564794"/>
            <a:ext cx="5968439" cy="2484763"/>
            <a:chOff x="0" y="0"/>
            <a:chExt cx="1571935" cy="6544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935" cy="654423"/>
            </a:xfrm>
            <a:custGeom>
              <a:avLst/>
              <a:gdLst/>
              <a:ahLst/>
              <a:cxnLst/>
              <a:rect l="l" t="t" r="r" b="b"/>
              <a:pathLst>
                <a:path w="1571935" h="654423">
                  <a:moveTo>
                    <a:pt x="66154" y="0"/>
                  </a:moveTo>
                  <a:lnTo>
                    <a:pt x="1505780" y="0"/>
                  </a:lnTo>
                  <a:cubicBezTo>
                    <a:pt x="1523326" y="0"/>
                    <a:pt x="1540152" y="6970"/>
                    <a:pt x="1552558" y="19376"/>
                  </a:cubicBezTo>
                  <a:cubicBezTo>
                    <a:pt x="1564965" y="31782"/>
                    <a:pt x="1571935" y="48609"/>
                    <a:pt x="1571935" y="66154"/>
                  </a:cubicBezTo>
                  <a:lnTo>
                    <a:pt x="1571935" y="588269"/>
                  </a:lnTo>
                  <a:cubicBezTo>
                    <a:pt x="1571935" y="624805"/>
                    <a:pt x="1542316" y="654423"/>
                    <a:pt x="1505780" y="654423"/>
                  </a:cubicBezTo>
                  <a:lnTo>
                    <a:pt x="66154" y="654423"/>
                  </a:lnTo>
                  <a:cubicBezTo>
                    <a:pt x="29618" y="654423"/>
                    <a:pt x="0" y="624805"/>
                    <a:pt x="0" y="588269"/>
                  </a:cubicBezTo>
                  <a:lnTo>
                    <a:pt x="0" y="66154"/>
                  </a:lnTo>
                  <a:cubicBezTo>
                    <a:pt x="0" y="29618"/>
                    <a:pt x="29618" y="0"/>
                    <a:pt x="66154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1571935" cy="987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503507">
            <a:off x="14958997" y="1874234"/>
            <a:ext cx="6145518" cy="2741564"/>
            <a:chOff x="0" y="0"/>
            <a:chExt cx="1618573" cy="722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8573" cy="722058"/>
            </a:xfrm>
            <a:custGeom>
              <a:avLst/>
              <a:gdLst/>
              <a:ahLst/>
              <a:cxnLst/>
              <a:rect l="l" t="t" r="r" b="b"/>
              <a:pathLst>
                <a:path w="1618573" h="722058">
                  <a:moveTo>
                    <a:pt x="64248" y="0"/>
                  </a:moveTo>
                  <a:lnTo>
                    <a:pt x="1554325" y="0"/>
                  </a:lnTo>
                  <a:cubicBezTo>
                    <a:pt x="1571364" y="0"/>
                    <a:pt x="1587706" y="6769"/>
                    <a:pt x="1599755" y="18818"/>
                  </a:cubicBezTo>
                  <a:cubicBezTo>
                    <a:pt x="1611804" y="30867"/>
                    <a:pt x="1618573" y="47208"/>
                    <a:pt x="1618573" y="64248"/>
                  </a:cubicBezTo>
                  <a:lnTo>
                    <a:pt x="1618573" y="657810"/>
                  </a:lnTo>
                  <a:cubicBezTo>
                    <a:pt x="1618573" y="674850"/>
                    <a:pt x="1611804" y="691191"/>
                    <a:pt x="1599755" y="703240"/>
                  </a:cubicBezTo>
                  <a:cubicBezTo>
                    <a:pt x="1587706" y="715289"/>
                    <a:pt x="1571364" y="722058"/>
                    <a:pt x="1554325" y="722058"/>
                  </a:cubicBezTo>
                  <a:lnTo>
                    <a:pt x="64248" y="722058"/>
                  </a:lnTo>
                  <a:cubicBezTo>
                    <a:pt x="47208" y="722058"/>
                    <a:pt x="30867" y="715289"/>
                    <a:pt x="18818" y="703240"/>
                  </a:cubicBezTo>
                  <a:cubicBezTo>
                    <a:pt x="6769" y="691191"/>
                    <a:pt x="0" y="674850"/>
                    <a:pt x="0" y="657810"/>
                  </a:cubicBezTo>
                  <a:lnTo>
                    <a:pt x="0" y="64248"/>
                  </a:lnTo>
                  <a:cubicBezTo>
                    <a:pt x="0" y="47208"/>
                    <a:pt x="6769" y="30867"/>
                    <a:pt x="18818" y="18818"/>
                  </a:cubicBezTo>
                  <a:cubicBezTo>
                    <a:pt x="30867" y="6769"/>
                    <a:pt x="47208" y="0"/>
                    <a:pt x="6424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1618573" cy="1055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89282" y="2557117"/>
            <a:ext cx="3626167" cy="4114800"/>
          </a:xfrm>
          <a:custGeom>
            <a:avLst/>
            <a:gdLst/>
            <a:ahLst/>
            <a:cxnLst/>
            <a:rect l="l" t="t" r="r" b="b"/>
            <a:pathLst>
              <a:path w="3626167" h="4114800">
                <a:moveTo>
                  <a:pt x="0" y="0"/>
                </a:moveTo>
                <a:lnTo>
                  <a:pt x="3626168" y="0"/>
                </a:lnTo>
                <a:lnTo>
                  <a:pt x="3626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88943" y="4448175"/>
            <a:ext cx="917828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THANK YOU !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2488981" y="356519"/>
            <a:ext cx="5565113" cy="672181"/>
            <a:chOff x="0" y="0"/>
            <a:chExt cx="1465709" cy="1770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65709" cy="177035"/>
            </a:xfrm>
            <a:custGeom>
              <a:avLst/>
              <a:gdLst/>
              <a:ahLst/>
              <a:cxnLst/>
              <a:rect l="l" t="t" r="r" b="b"/>
              <a:pathLst>
                <a:path w="1465709" h="177035">
                  <a:moveTo>
                    <a:pt x="70949" y="0"/>
                  </a:moveTo>
                  <a:lnTo>
                    <a:pt x="1394760" y="0"/>
                  </a:lnTo>
                  <a:cubicBezTo>
                    <a:pt x="1433944" y="0"/>
                    <a:pt x="1465709" y="31765"/>
                    <a:pt x="1465709" y="70949"/>
                  </a:cubicBezTo>
                  <a:lnTo>
                    <a:pt x="1465709" y="106086"/>
                  </a:lnTo>
                  <a:cubicBezTo>
                    <a:pt x="1465709" y="145270"/>
                    <a:pt x="1433944" y="177035"/>
                    <a:pt x="1394760" y="177035"/>
                  </a:cubicBezTo>
                  <a:lnTo>
                    <a:pt x="70949" y="177035"/>
                  </a:lnTo>
                  <a:cubicBezTo>
                    <a:pt x="31765" y="177035"/>
                    <a:pt x="0" y="145270"/>
                    <a:pt x="0" y="106086"/>
                  </a:cubicBezTo>
                  <a:lnTo>
                    <a:pt x="0" y="70949"/>
                  </a:lnTo>
                  <a:cubicBezTo>
                    <a:pt x="0" y="31765"/>
                    <a:pt x="31765" y="0"/>
                    <a:pt x="70949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33375"/>
              <a:ext cx="1465709" cy="51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476744" y="9098055"/>
            <a:ext cx="5565113" cy="672181"/>
            <a:chOff x="0" y="0"/>
            <a:chExt cx="1465709" cy="1770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5709" cy="177035"/>
            </a:xfrm>
            <a:custGeom>
              <a:avLst/>
              <a:gdLst/>
              <a:ahLst/>
              <a:cxnLst/>
              <a:rect l="l" t="t" r="r" b="b"/>
              <a:pathLst>
                <a:path w="1465709" h="177035">
                  <a:moveTo>
                    <a:pt x="70949" y="0"/>
                  </a:moveTo>
                  <a:lnTo>
                    <a:pt x="1394760" y="0"/>
                  </a:lnTo>
                  <a:cubicBezTo>
                    <a:pt x="1433944" y="0"/>
                    <a:pt x="1465709" y="31765"/>
                    <a:pt x="1465709" y="70949"/>
                  </a:cubicBezTo>
                  <a:lnTo>
                    <a:pt x="1465709" y="106086"/>
                  </a:lnTo>
                  <a:cubicBezTo>
                    <a:pt x="1465709" y="145270"/>
                    <a:pt x="1433944" y="177035"/>
                    <a:pt x="1394760" y="177035"/>
                  </a:cubicBezTo>
                  <a:lnTo>
                    <a:pt x="70949" y="177035"/>
                  </a:lnTo>
                  <a:cubicBezTo>
                    <a:pt x="31765" y="177035"/>
                    <a:pt x="0" y="145270"/>
                    <a:pt x="0" y="106086"/>
                  </a:cubicBezTo>
                  <a:lnTo>
                    <a:pt x="0" y="70949"/>
                  </a:lnTo>
                  <a:cubicBezTo>
                    <a:pt x="0" y="31765"/>
                    <a:pt x="31765" y="0"/>
                    <a:pt x="70949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33375"/>
              <a:ext cx="1465709" cy="51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59300" y="847001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6411" y="1360532"/>
            <a:ext cx="1592821" cy="7565937"/>
            <a:chOff x="0" y="0"/>
            <a:chExt cx="419508" cy="1992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508" cy="1992675"/>
            </a:xfrm>
            <a:custGeom>
              <a:avLst/>
              <a:gdLst/>
              <a:ahLst/>
              <a:cxnLst/>
              <a:rect l="l" t="t" r="r" b="b"/>
              <a:pathLst>
                <a:path w="419508" h="1992675">
                  <a:moveTo>
                    <a:pt x="209754" y="0"/>
                  </a:moveTo>
                  <a:lnTo>
                    <a:pt x="209754" y="0"/>
                  </a:lnTo>
                  <a:cubicBezTo>
                    <a:pt x="325598" y="0"/>
                    <a:pt x="419508" y="93910"/>
                    <a:pt x="419508" y="209754"/>
                  </a:cubicBezTo>
                  <a:lnTo>
                    <a:pt x="419508" y="1782920"/>
                  </a:lnTo>
                  <a:cubicBezTo>
                    <a:pt x="419508" y="1898765"/>
                    <a:pt x="325598" y="1992675"/>
                    <a:pt x="209754" y="1992675"/>
                  </a:cubicBezTo>
                  <a:lnTo>
                    <a:pt x="209754" y="1992675"/>
                  </a:lnTo>
                  <a:cubicBezTo>
                    <a:pt x="93910" y="1992675"/>
                    <a:pt x="0" y="1898765"/>
                    <a:pt x="0" y="1782920"/>
                  </a:cubicBezTo>
                  <a:lnTo>
                    <a:pt x="0" y="209754"/>
                  </a:lnTo>
                  <a:cubicBezTo>
                    <a:pt x="0" y="93910"/>
                    <a:pt x="93910" y="0"/>
                    <a:pt x="20975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19508" cy="232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1589" y="1360532"/>
            <a:ext cx="1592821" cy="7565937"/>
            <a:chOff x="0" y="0"/>
            <a:chExt cx="419508" cy="19926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508" cy="1992675"/>
            </a:xfrm>
            <a:custGeom>
              <a:avLst/>
              <a:gdLst/>
              <a:ahLst/>
              <a:cxnLst/>
              <a:rect l="l" t="t" r="r" b="b"/>
              <a:pathLst>
                <a:path w="419508" h="1992675">
                  <a:moveTo>
                    <a:pt x="209754" y="0"/>
                  </a:moveTo>
                  <a:lnTo>
                    <a:pt x="209754" y="0"/>
                  </a:lnTo>
                  <a:cubicBezTo>
                    <a:pt x="325598" y="0"/>
                    <a:pt x="419508" y="93910"/>
                    <a:pt x="419508" y="209754"/>
                  </a:cubicBezTo>
                  <a:lnTo>
                    <a:pt x="419508" y="1782920"/>
                  </a:lnTo>
                  <a:cubicBezTo>
                    <a:pt x="419508" y="1898765"/>
                    <a:pt x="325598" y="1992675"/>
                    <a:pt x="209754" y="1992675"/>
                  </a:cubicBezTo>
                  <a:lnTo>
                    <a:pt x="209754" y="1992675"/>
                  </a:lnTo>
                  <a:cubicBezTo>
                    <a:pt x="93910" y="1992675"/>
                    <a:pt x="0" y="1898765"/>
                    <a:pt x="0" y="1782920"/>
                  </a:cubicBezTo>
                  <a:lnTo>
                    <a:pt x="0" y="209754"/>
                  </a:lnTo>
                  <a:cubicBezTo>
                    <a:pt x="0" y="93910"/>
                    <a:pt x="93910" y="0"/>
                    <a:pt x="20975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419508" cy="232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4684910" y="2271111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717120" y="969367"/>
            <a:ext cx="6853760" cy="90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Lý do chọn đề tài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3889" y="2889883"/>
            <a:ext cx="15975411" cy="535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Xu hướng phát triển website hiện đại yêu cầu UI/UX tốt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Công cụ thiết kế thương mại chi phí cao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Nhu cầu công cụ mã nguồn mở – miễn phí – cộng tác tốt</a:t>
            </a:r>
          </a:p>
          <a:p>
            <a:pPr marL="751295" lvl="1" indent="-375647" algn="l">
              <a:lnSpc>
                <a:spcPts val="8699"/>
              </a:lnSpc>
              <a:buFont typeface="Arial"/>
              <a:buChar char="•"/>
            </a:pPr>
            <a:r>
              <a:rPr lang="en-US" sz="3479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Penpot là giải pháp phù hợp</a:t>
            </a:r>
          </a:p>
          <a:p>
            <a:pPr algn="l">
              <a:lnSpc>
                <a:spcPts val="8699"/>
              </a:lnSpc>
            </a:pPr>
            <a:endParaRPr lang="en-US" sz="3479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1524" y="723636"/>
            <a:ext cx="10202719" cy="5915555"/>
            <a:chOff x="0" y="0"/>
            <a:chExt cx="2687136" cy="1558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7136" cy="1558006"/>
            </a:xfrm>
            <a:custGeom>
              <a:avLst/>
              <a:gdLst/>
              <a:ahLst/>
              <a:cxnLst/>
              <a:rect l="l" t="t" r="r" b="b"/>
              <a:pathLst>
                <a:path w="2687136" h="1558006">
                  <a:moveTo>
                    <a:pt x="0" y="0"/>
                  </a:moveTo>
                  <a:lnTo>
                    <a:pt x="2687136" y="0"/>
                  </a:lnTo>
                  <a:lnTo>
                    <a:pt x="2687136" y="1558006"/>
                  </a:lnTo>
                  <a:lnTo>
                    <a:pt x="0" y="1558006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687136" cy="1605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41870" y="1123102"/>
            <a:ext cx="862324" cy="86232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257175"/>
              <a:ext cx="660400" cy="99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41870" y="2466777"/>
            <a:ext cx="862324" cy="8623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-257175"/>
              <a:ext cx="660400" cy="99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41870" y="3810451"/>
            <a:ext cx="862324" cy="8623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257175"/>
              <a:ext cx="660400" cy="99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41870" y="5234750"/>
            <a:ext cx="862324" cy="8623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257175"/>
              <a:ext cx="660400" cy="993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3503507">
            <a:off x="-1839914" y="8154245"/>
            <a:ext cx="6972581" cy="4300566"/>
            <a:chOff x="0" y="0"/>
            <a:chExt cx="1836400" cy="11326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6400" cy="1132659"/>
            </a:xfrm>
            <a:custGeom>
              <a:avLst/>
              <a:gdLst/>
              <a:ahLst/>
              <a:cxnLst/>
              <a:rect l="l" t="t" r="r" b="b"/>
              <a:pathLst>
                <a:path w="1836400" h="1132659">
                  <a:moveTo>
                    <a:pt x="56627" y="0"/>
                  </a:moveTo>
                  <a:lnTo>
                    <a:pt x="1779773" y="0"/>
                  </a:lnTo>
                  <a:cubicBezTo>
                    <a:pt x="1794791" y="0"/>
                    <a:pt x="1809195" y="5966"/>
                    <a:pt x="1819814" y="16586"/>
                  </a:cubicBezTo>
                  <a:cubicBezTo>
                    <a:pt x="1830434" y="27205"/>
                    <a:pt x="1836400" y="41609"/>
                    <a:pt x="1836400" y="56627"/>
                  </a:cubicBezTo>
                  <a:lnTo>
                    <a:pt x="1836400" y="1076032"/>
                  </a:lnTo>
                  <a:cubicBezTo>
                    <a:pt x="1836400" y="1107306"/>
                    <a:pt x="1811047" y="1132659"/>
                    <a:pt x="1779773" y="1132659"/>
                  </a:cubicBezTo>
                  <a:lnTo>
                    <a:pt x="56627" y="1132659"/>
                  </a:lnTo>
                  <a:cubicBezTo>
                    <a:pt x="25353" y="1132659"/>
                    <a:pt x="0" y="1107306"/>
                    <a:pt x="0" y="107603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33375"/>
              <a:ext cx="1836400" cy="146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95410" y="7175936"/>
            <a:ext cx="4323059" cy="3244790"/>
          </a:xfrm>
          <a:custGeom>
            <a:avLst/>
            <a:gdLst/>
            <a:ahLst/>
            <a:cxnLst/>
            <a:rect l="l" t="t" r="r" b="b"/>
            <a:pathLst>
              <a:path w="4323059" h="3244790">
                <a:moveTo>
                  <a:pt x="0" y="0"/>
                </a:moveTo>
                <a:lnTo>
                  <a:pt x="4323059" y="0"/>
                </a:lnTo>
                <a:lnTo>
                  <a:pt x="4323059" y="3244790"/>
                </a:lnTo>
                <a:lnTo>
                  <a:pt x="0" y="324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-2611945">
            <a:off x="15594053" y="9021498"/>
            <a:ext cx="3031341" cy="2798456"/>
            <a:chOff x="0" y="0"/>
            <a:chExt cx="798378" cy="7370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8378" cy="737042"/>
            </a:xfrm>
            <a:custGeom>
              <a:avLst/>
              <a:gdLst/>
              <a:ahLst/>
              <a:cxnLst/>
              <a:rect l="l" t="t" r="r" b="b"/>
              <a:pathLst>
                <a:path w="798378" h="737042">
                  <a:moveTo>
                    <a:pt x="130252" y="0"/>
                  </a:moveTo>
                  <a:lnTo>
                    <a:pt x="668126" y="0"/>
                  </a:lnTo>
                  <a:cubicBezTo>
                    <a:pt x="702671" y="0"/>
                    <a:pt x="735801" y="13723"/>
                    <a:pt x="760228" y="38150"/>
                  </a:cubicBezTo>
                  <a:cubicBezTo>
                    <a:pt x="784655" y="62577"/>
                    <a:pt x="798378" y="95707"/>
                    <a:pt x="798378" y="130252"/>
                  </a:cubicBezTo>
                  <a:lnTo>
                    <a:pt x="798378" y="606790"/>
                  </a:lnTo>
                  <a:cubicBezTo>
                    <a:pt x="798378" y="678726"/>
                    <a:pt x="740062" y="737042"/>
                    <a:pt x="668126" y="737042"/>
                  </a:cubicBezTo>
                  <a:lnTo>
                    <a:pt x="130252" y="737042"/>
                  </a:lnTo>
                  <a:cubicBezTo>
                    <a:pt x="58316" y="737042"/>
                    <a:pt x="0" y="678726"/>
                    <a:pt x="0" y="606790"/>
                  </a:cubicBezTo>
                  <a:lnTo>
                    <a:pt x="0" y="130252"/>
                  </a:lnTo>
                  <a:cubicBezTo>
                    <a:pt x="0" y="58316"/>
                    <a:pt x="58316" y="0"/>
                    <a:pt x="130252" y="0"/>
                  </a:cubicBez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33375"/>
              <a:ext cx="798378" cy="1070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-2185362" y="3210262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295410" y="283016"/>
            <a:ext cx="6398325" cy="249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</a:pPr>
            <a:r>
              <a:rPr lang="en-US" sz="7571" spc="340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Mục tiêu nghiên cứu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90614" y="1122486"/>
            <a:ext cx="364836" cy="7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56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17218" y="984508"/>
            <a:ext cx="7419247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200" spc="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Tìm </a:t>
            </a:r>
            <a:r>
              <a:rPr lang="en-US" sz="3200" u="none" spc="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hiểu Penpot và các tính năng chính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90614" y="2466160"/>
            <a:ext cx="364836" cy="7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56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7218" y="2309294"/>
            <a:ext cx="7492465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200" spc="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Ứng dụng Penpot</a:t>
            </a:r>
            <a:r>
              <a:rPr lang="en-US" sz="3200" u="none" spc="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thiết kế giao diện website thực tế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90614" y="3809835"/>
            <a:ext cx="364836" cy="7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56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7218" y="5100759"/>
            <a:ext cx="7565683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200" spc="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Đánh giá khả</a:t>
            </a:r>
            <a:r>
              <a:rPr lang="en-US" sz="3200" u="none" spc="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năng ứng dụng Penpot trong thực tế</a:t>
            </a:r>
          </a:p>
          <a:p>
            <a:pPr algn="just">
              <a:lnSpc>
                <a:spcPts val="4320"/>
              </a:lnSpc>
            </a:pPr>
            <a:endParaRPr lang="en-US" sz="3200" u="none" spc="99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90614" y="5234750"/>
            <a:ext cx="364836" cy="7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56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44000" y="3652968"/>
            <a:ext cx="7492465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200" spc="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Xây dựng bộ UI/UX</a:t>
            </a:r>
            <a:r>
              <a:rPr lang="en-US" sz="3200" u="none" spc="99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hoàn chỉnh, thân thiện người dùng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6411" y="1360532"/>
            <a:ext cx="1592821" cy="7565937"/>
            <a:chOff x="0" y="0"/>
            <a:chExt cx="419508" cy="1992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508" cy="1992675"/>
            </a:xfrm>
            <a:custGeom>
              <a:avLst/>
              <a:gdLst/>
              <a:ahLst/>
              <a:cxnLst/>
              <a:rect l="l" t="t" r="r" b="b"/>
              <a:pathLst>
                <a:path w="419508" h="1992675">
                  <a:moveTo>
                    <a:pt x="209754" y="0"/>
                  </a:moveTo>
                  <a:lnTo>
                    <a:pt x="209754" y="0"/>
                  </a:lnTo>
                  <a:cubicBezTo>
                    <a:pt x="325598" y="0"/>
                    <a:pt x="419508" y="93910"/>
                    <a:pt x="419508" y="209754"/>
                  </a:cubicBezTo>
                  <a:lnTo>
                    <a:pt x="419508" y="1782920"/>
                  </a:lnTo>
                  <a:cubicBezTo>
                    <a:pt x="419508" y="1898765"/>
                    <a:pt x="325598" y="1992675"/>
                    <a:pt x="209754" y="1992675"/>
                  </a:cubicBezTo>
                  <a:lnTo>
                    <a:pt x="209754" y="1992675"/>
                  </a:lnTo>
                  <a:cubicBezTo>
                    <a:pt x="93910" y="1992675"/>
                    <a:pt x="0" y="1898765"/>
                    <a:pt x="0" y="1782920"/>
                  </a:cubicBezTo>
                  <a:lnTo>
                    <a:pt x="0" y="209754"/>
                  </a:lnTo>
                  <a:cubicBezTo>
                    <a:pt x="0" y="93910"/>
                    <a:pt x="93910" y="0"/>
                    <a:pt x="20975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19508" cy="232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91589" y="1360532"/>
            <a:ext cx="1592821" cy="7565937"/>
            <a:chOff x="0" y="0"/>
            <a:chExt cx="419508" cy="19926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508" cy="1992675"/>
            </a:xfrm>
            <a:custGeom>
              <a:avLst/>
              <a:gdLst/>
              <a:ahLst/>
              <a:cxnLst/>
              <a:rect l="l" t="t" r="r" b="b"/>
              <a:pathLst>
                <a:path w="419508" h="1992675">
                  <a:moveTo>
                    <a:pt x="209754" y="0"/>
                  </a:moveTo>
                  <a:lnTo>
                    <a:pt x="209754" y="0"/>
                  </a:lnTo>
                  <a:cubicBezTo>
                    <a:pt x="325598" y="0"/>
                    <a:pt x="419508" y="93910"/>
                    <a:pt x="419508" y="209754"/>
                  </a:cubicBezTo>
                  <a:lnTo>
                    <a:pt x="419508" y="1782920"/>
                  </a:lnTo>
                  <a:cubicBezTo>
                    <a:pt x="419508" y="1898765"/>
                    <a:pt x="325598" y="1992675"/>
                    <a:pt x="209754" y="1992675"/>
                  </a:cubicBezTo>
                  <a:lnTo>
                    <a:pt x="209754" y="1992675"/>
                  </a:lnTo>
                  <a:cubicBezTo>
                    <a:pt x="93910" y="1992675"/>
                    <a:pt x="0" y="1898765"/>
                    <a:pt x="0" y="1782920"/>
                  </a:cubicBezTo>
                  <a:lnTo>
                    <a:pt x="0" y="209754"/>
                  </a:lnTo>
                  <a:cubicBezTo>
                    <a:pt x="0" y="93910"/>
                    <a:pt x="93910" y="0"/>
                    <a:pt x="209754" y="0"/>
                  </a:cubicBezTo>
                  <a:close/>
                </a:path>
              </a:pathLst>
            </a:custGeom>
            <a:solidFill>
              <a:srgbClr val="8D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419508" cy="232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4684910" y="2559147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258031" y="3543570"/>
            <a:ext cx="6374489" cy="4772303"/>
          </a:xfrm>
          <a:custGeom>
            <a:avLst/>
            <a:gdLst/>
            <a:ahLst/>
            <a:cxnLst/>
            <a:rect l="l" t="t" r="r" b="b"/>
            <a:pathLst>
              <a:path w="6374489" h="4772303">
                <a:moveTo>
                  <a:pt x="0" y="0"/>
                </a:moveTo>
                <a:lnTo>
                  <a:pt x="6374488" y="0"/>
                </a:lnTo>
                <a:lnTo>
                  <a:pt x="6374488" y="4772303"/>
                </a:lnTo>
                <a:lnTo>
                  <a:pt x="0" y="4772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5" r="-655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id="10" name="TextBox 10"/>
          <p:cNvSpPr txBox="1"/>
          <p:nvPr/>
        </p:nvSpPr>
        <p:spPr>
          <a:xfrm>
            <a:off x="4842725" y="540742"/>
            <a:ext cx="8602550" cy="176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8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Phạm vi và đối tượng nghiên cứu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670318"/>
            <a:ext cx="9691500" cy="847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>
                <a:solidFill>
                  <a:srgbClr val="2E2E2E"/>
                </a:solidFill>
                <a:latin typeface="Poppins Bold"/>
                <a:ea typeface="Poppins Bold"/>
                <a:cs typeface="Poppins Bold"/>
                <a:sym typeface="Poppins Bold"/>
              </a:rPr>
              <a:t>Đối tượng: </a:t>
            </a:r>
          </a:p>
          <a:p>
            <a:pPr marL="1295400" lvl="2" indent="-431800" algn="l">
              <a:lnSpc>
                <a:spcPts val="7500"/>
              </a:lnSpc>
              <a:buFont typeface="Arial"/>
              <a:buChar char="⚬"/>
            </a:pPr>
            <a:r>
              <a:rPr lang="en-US" sz="3000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Công cụ thiết kế Penpot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>
                <a:solidFill>
                  <a:srgbClr val="2E2E2E"/>
                </a:solidFill>
                <a:latin typeface="Poppins Bold"/>
                <a:ea typeface="Poppins Bold"/>
                <a:cs typeface="Poppins Bold"/>
                <a:sym typeface="Poppins Bold"/>
              </a:rPr>
              <a:t>Phạm vi:</a:t>
            </a:r>
          </a:p>
          <a:p>
            <a:pPr marL="1295400" lvl="2" indent="-431800" algn="l">
              <a:lnSpc>
                <a:spcPts val="7500"/>
              </a:lnSpc>
              <a:buFont typeface="Arial"/>
              <a:buChar char="⚬"/>
            </a:pPr>
            <a:r>
              <a:rPr lang="en-US" sz="3000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Thiết kế giao diện website</a:t>
            </a:r>
          </a:p>
          <a:p>
            <a:pPr marL="1295400" lvl="2" indent="-431800" algn="l">
              <a:lnSpc>
                <a:spcPts val="7500"/>
              </a:lnSpc>
              <a:buFont typeface="Arial"/>
              <a:buChar char="⚬"/>
            </a:pPr>
            <a:r>
              <a:rPr lang="en-US" sz="3000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Không đi sâu vào lập trình backend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b="1">
                <a:solidFill>
                  <a:srgbClr val="2E2E2E"/>
                </a:solidFill>
                <a:latin typeface="Poppins Bold"/>
                <a:ea typeface="Poppins Bold"/>
                <a:cs typeface="Poppins Bold"/>
                <a:sym typeface="Poppins Bold"/>
              </a:rPr>
              <a:t>Website minh họa:</a:t>
            </a:r>
            <a:r>
              <a:rPr lang="en-US" sz="3000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1295400" lvl="2" indent="-431800" algn="l">
              <a:lnSpc>
                <a:spcPts val="7500"/>
              </a:lnSpc>
              <a:buFont typeface="Arial"/>
              <a:buChar char="⚬"/>
            </a:pPr>
            <a:r>
              <a:rPr lang="en-US" sz="3000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Trường Kỹ thuật &amp; Công nghệ – ĐH Trà Vinh</a:t>
            </a:r>
          </a:p>
          <a:p>
            <a:pPr algn="l">
              <a:lnSpc>
                <a:spcPts val="7500"/>
              </a:lnSpc>
            </a:pPr>
            <a:endParaRPr lang="en-US" sz="3000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7500"/>
              </a:lnSpc>
            </a:pPr>
            <a:endParaRPr lang="en-US" sz="3000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8722601" y="1378010"/>
            <a:ext cx="12583451" cy="6795882"/>
            <a:chOff x="0" y="0"/>
            <a:chExt cx="3314160" cy="1789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160" cy="1789862"/>
            </a:xfrm>
            <a:custGeom>
              <a:avLst/>
              <a:gdLst/>
              <a:ahLst/>
              <a:cxnLst/>
              <a:rect l="l" t="t" r="r" b="b"/>
              <a:pathLst>
                <a:path w="3314160" h="1789862">
                  <a:moveTo>
                    <a:pt x="31378" y="0"/>
                  </a:moveTo>
                  <a:lnTo>
                    <a:pt x="3282783" y="0"/>
                  </a:lnTo>
                  <a:cubicBezTo>
                    <a:pt x="3300112" y="0"/>
                    <a:pt x="3314160" y="14048"/>
                    <a:pt x="3314160" y="31378"/>
                  </a:cubicBezTo>
                  <a:lnTo>
                    <a:pt x="3314160" y="1758484"/>
                  </a:lnTo>
                  <a:cubicBezTo>
                    <a:pt x="3314160" y="1775814"/>
                    <a:pt x="3300112" y="1789862"/>
                    <a:pt x="3282783" y="1789862"/>
                  </a:cubicBezTo>
                  <a:lnTo>
                    <a:pt x="31378" y="1789862"/>
                  </a:lnTo>
                  <a:cubicBezTo>
                    <a:pt x="14048" y="1789862"/>
                    <a:pt x="0" y="1775814"/>
                    <a:pt x="0" y="1758484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314160" cy="212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28400" y="1493268"/>
            <a:ext cx="6830900" cy="7300465"/>
            <a:chOff x="0" y="0"/>
            <a:chExt cx="1799085" cy="1922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085" cy="1922756"/>
            </a:xfrm>
            <a:custGeom>
              <a:avLst/>
              <a:gdLst/>
              <a:ahLst/>
              <a:cxnLst/>
              <a:rect l="l" t="t" r="r" b="b"/>
              <a:pathLst>
                <a:path w="1799085" h="1922756">
                  <a:moveTo>
                    <a:pt x="57802" y="0"/>
                  </a:moveTo>
                  <a:lnTo>
                    <a:pt x="1741283" y="0"/>
                  </a:lnTo>
                  <a:cubicBezTo>
                    <a:pt x="1756613" y="0"/>
                    <a:pt x="1771315" y="6090"/>
                    <a:pt x="1782155" y="16930"/>
                  </a:cubicBezTo>
                  <a:cubicBezTo>
                    <a:pt x="1792995" y="27770"/>
                    <a:pt x="1799085" y="42472"/>
                    <a:pt x="1799085" y="57802"/>
                  </a:cubicBezTo>
                  <a:lnTo>
                    <a:pt x="1799085" y="1864955"/>
                  </a:lnTo>
                  <a:cubicBezTo>
                    <a:pt x="1799085" y="1896878"/>
                    <a:pt x="1773206" y="1922756"/>
                    <a:pt x="1741283" y="1922756"/>
                  </a:cubicBezTo>
                  <a:lnTo>
                    <a:pt x="57802" y="1922756"/>
                  </a:lnTo>
                  <a:cubicBezTo>
                    <a:pt x="25879" y="1922756"/>
                    <a:pt x="0" y="1896878"/>
                    <a:pt x="0" y="1864955"/>
                  </a:cubicBezTo>
                  <a:lnTo>
                    <a:pt x="0" y="57802"/>
                  </a:lnTo>
                  <a:cubicBezTo>
                    <a:pt x="0" y="25879"/>
                    <a:pt x="25879" y="0"/>
                    <a:pt x="57802" y="0"/>
                  </a:cubicBezTo>
                  <a:close/>
                </a:path>
              </a:pathLst>
            </a:custGeom>
            <a:solidFill>
              <a:srgbClr val="8D2B2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1799085" cy="2256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205936" y="4072714"/>
            <a:ext cx="1134993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0804860" y="1888814"/>
            <a:ext cx="6077981" cy="6509372"/>
            <a:chOff x="0" y="0"/>
            <a:chExt cx="787019" cy="842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7019" cy="842878"/>
            </a:xfrm>
            <a:custGeom>
              <a:avLst/>
              <a:gdLst/>
              <a:ahLst/>
              <a:cxnLst/>
              <a:rect l="l" t="t" r="r" b="b"/>
              <a:pathLst>
                <a:path w="787019" h="842878">
                  <a:moveTo>
                    <a:pt x="0" y="0"/>
                  </a:moveTo>
                  <a:lnTo>
                    <a:pt x="787019" y="0"/>
                  </a:lnTo>
                  <a:lnTo>
                    <a:pt x="787019" y="842878"/>
                  </a:lnTo>
                  <a:lnTo>
                    <a:pt x="0" y="842878"/>
                  </a:lnTo>
                  <a:close/>
                </a:path>
              </a:pathLst>
            </a:custGeom>
            <a:blipFill>
              <a:blip r:embed="rId2"/>
              <a:stretch>
                <a:fillRect l="-30469" r="-3046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-170493" y="4240343"/>
            <a:ext cx="9940525" cy="519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0461" lvl="1" indent="-405230" algn="l">
              <a:lnSpc>
                <a:spcPts val="5067"/>
              </a:lnSpc>
              <a:buFont typeface="Arial"/>
              <a:buChar char="•"/>
            </a:pPr>
            <a:r>
              <a:rPr lang="en-US" sz="3753" b="1" spc="116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UI:</a:t>
            </a: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Giao diện người dùng</a:t>
            </a:r>
          </a:p>
          <a:p>
            <a:pPr marL="810461" lvl="1" indent="-405230" algn="l">
              <a:lnSpc>
                <a:spcPts val="5067"/>
              </a:lnSpc>
              <a:buFont typeface="Arial"/>
              <a:buChar char="•"/>
            </a:pPr>
            <a:r>
              <a:rPr lang="en-US" sz="3753" b="1" spc="116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UX:</a:t>
            </a: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Trải nghiệm người dùng</a:t>
            </a:r>
          </a:p>
          <a:p>
            <a:pPr marL="810461" lvl="1" indent="-405230" algn="l">
              <a:lnSpc>
                <a:spcPts val="5067"/>
              </a:lnSpc>
              <a:buFont typeface="Arial"/>
              <a:buChar char="•"/>
            </a:pPr>
            <a:r>
              <a:rPr lang="en-US" sz="3753" b="1" spc="116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UI/UX quyết định: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Tính dễ sử dụng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Mức độ hài lòng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Khả năng quay lại của người dùng</a:t>
            </a:r>
          </a:p>
          <a:p>
            <a:pPr algn="l">
              <a:lnSpc>
                <a:spcPts val="5670"/>
              </a:lnSpc>
              <a:spcBef>
                <a:spcPct val="0"/>
              </a:spcBef>
            </a:pPr>
            <a:endParaRPr lang="en-US" sz="3753" spc="116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71562" y="358357"/>
            <a:ext cx="10533297" cy="3060915"/>
            <a:chOff x="0" y="0"/>
            <a:chExt cx="14044396" cy="408121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4300"/>
              <a:ext cx="6390868" cy="1137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0"/>
                </a:lnSpc>
              </a:pPr>
              <a:r>
                <a:rPr lang="en-US" sz="6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Tổng quan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81774"/>
              <a:ext cx="9013672" cy="149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00"/>
                </a:lnSpc>
              </a:pPr>
              <a:r>
                <a:rPr lang="en-US" sz="8100">
                  <a:solidFill>
                    <a:srgbClr val="8D0000"/>
                  </a:solidFill>
                  <a:latin typeface="Baloo"/>
                  <a:ea typeface="Baloo"/>
                  <a:cs typeface="Baloo"/>
                  <a:sym typeface="Baloo"/>
                </a:rPr>
                <a:t>UI/UX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944132"/>
              <a:ext cx="14044396" cy="1137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0"/>
                </a:lnSpc>
              </a:pPr>
              <a:r>
                <a:rPr lang="en-US" sz="6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trong phát triển website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8722601" y="1378010"/>
            <a:ext cx="12583451" cy="6795882"/>
            <a:chOff x="0" y="0"/>
            <a:chExt cx="3314160" cy="1789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160" cy="1789862"/>
            </a:xfrm>
            <a:custGeom>
              <a:avLst/>
              <a:gdLst/>
              <a:ahLst/>
              <a:cxnLst/>
              <a:rect l="l" t="t" r="r" b="b"/>
              <a:pathLst>
                <a:path w="3314160" h="1789862">
                  <a:moveTo>
                    <a:pt x="31378" y="0"/>
                  </a:moveTo>
                  <a:lnTo>
                    <a:pt x="3282783" y="0"/>
                  </a:lnTo>
                  <a:cubicBezTo>
                    <a:pt x="3300112" y="0"/>
                    <a:pt x="3314160" y="14048"/>
                    <a:pt x="3314160" y="31378"/>
                  </a:cubicBezTo>
                  <a:lnTo>
                    <a:pt x="3314160" y="1758484"/>
                  </a:lnTo>
                  <a:cubicBezTo>
                    <a:pt x="3314160" y="1775814"/>
                    <a:pt x="3300112" y="1789862"/>
                    <a:pt x="3282783" y="1789862"/>
                  </a:cubicBezTo>
                  <a:lnTo>
                    <a:pt x="31378" y="1789862"/>
                  </a:lnTo>
                  <a:cubicBezTo>
                    <a:pt x="14048" y="1789862"/>
                    <a:pt x="0" y="1775814"/>
                    <a:pt x="0" y="1758484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314160" cy="212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76054" y="243058"/>
            <a:ext cx="5184980" cy="4543549"/>
            <a:chOff x="0" y="0"/>
            <a:chExt cx="1365591" cy="11966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5591" cy="1196655"/>
            </a:xfrm>
            <a:custGeom>
              <a:avLst/>
              <a:gdLst/>
              <a:ahLst/>
              <a:cxnLst/>
              <a:rect l="l" t="t" r="r" b="b"/>
              <a:pathLst>
                <a:path w="1365591" h="1196655">
                  <a:moveTo>
                    <a:pt x="76150" y="0"/>
                  </a:moveTo>
                  <a:lnTo>
                    <a:pt x="1289441" y="0"/>
                  </a:lnTo>
                  <a:cubicBezTo>
                    <a:pt x="1309637" y="0"/>
                    <a:pt x="1329007" y="8023"/>
                    <a:pt x="1343288" y="22304"/>
                  </a:cubicBezTo>
                  <a:cubicBezTo>
                    <a:pt x="1357568" y="36585"/>
                    <a:pt x="1365591" y="55954"/>
                    <a:pt x="1365591" y="76150"/>
                  </a:cubicBezTo>
                  <a:lnTo>
                    <a:pt x="1365591" y="1120505"/>
                  </a:lnTo>
                  <a:cubicBezTo>
                    <a:pt x="1365591" y="1140701"/>
                    <a:pt x="1357568" y="1160070"/>
                    <a:pt x="1343288" y="1174351"/>
                  </a:cubicBezTo>
                  <a:cubicBezTo>
                    <a:pt x="1329007" y="1188632"/>
                    <a:pt x="1309637" y="1196655"/>
                    <a:pt x="1289441" y="1196655"/>
                  </a:cubicBezTo>
                  <a:lnTo>
                    <a:pt x="76150" y="1196655"/>
                  </a:lnTo>
                  <a:cubicBezTo>
                    <a:pt x="55954" y="1196655"/>
                    <a:pt x="36585" y="1188632"/>
                    <a:pt x="22304" y="1174351"/>
                  </a:cubicBezTo>
                  <a:cubicBezTo>
                    <a:pt x="8023" y="1160070"/>
                    <a:pt x="0" y="1140701"/>
                    <a:pt x="0" y="1120505"/>
                  </a:cubicBezTo>
                  <a:lnTo>
                    <a:pt x="0" y="76150"/>
                  </a:lnTo>
                  <a:cubicBezTo>
                    <a:pt x="0" y="55954"/>
                    <a:pt x="8023" y="36585"/>
                    <a:pt x="22304" y="22304"/>
                  </a:cubicBezTo>
                  <a:cubicBezTo>
                    <a:pt x="36585" y="8023"/>
                    <a:pt x="55954" y="0"/>
                    <a:pt x="76150" y="0"/>
                  </a:cubicBezTo>
                  <a:close/>
                </a:path>
              </a:pathLst>
            </a:custGeom>
            <a:solidFill>
              <a:srgbClr val="8D2B2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1365591" cy="1530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205936" y="2755978"/>
            <a:ext cx="1134993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940525" y="518155"/>
            <a:ext cx="4486442" cy="4005319"/>
            <a:chOff x="0" y="0"/>
            <a:chExt cx="944126" cy="842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4126" cy="842878"/>
            </a:xfrm>
            <a:custGeom>
              <a:avLst/>
              <a:gdLst/>
              <a:ahLst/>
              <a:cxnLst/>
              <a:rect l="l" t="t" r="r" b="b"/>
              <a:pathLst>
                <a:path w="944126" h="842878">
                  <a:moveTo>
                    <a:pt x="55220" y="0"/>
                  </a:moveTo>
                  <a:lnTo>
                    <a:pt x="888906" y="0"/>
                  </a:lnTo>
                  <a:cubicBezTo>
                    <a:pt x="919403" y="0"/>
                    <a:pt x="944126" y="24723"/>
                    <a:pt x="944126" y="55220"/>
                  </a:cubicBezTo>
                  <a:lnTo>
                    <a:pt x="944126" y="787658"/>
                  </a:lnTo>
                  <a:cubicBezTo>
                    <a:pt x="944126" y="818155"/>
                    <a:pt x="919403" y="842878"/>
                    <a:pt x="888906" y="842878"/>
                  </a:cubicBezTo>
                  <a:lnTo>
                    <a:pt x="55220" y="842878"/>
                  </a:lnTo>
                  <a:cubicBezTo>
                    <a:pt x="24723" y="842878"/>
                    <a:pt x="0" y="818155"/>
                    <a:pt x="0" y="787658"/>
                  </a:cubicBezTo>
                  <a:lnTo>
                    <a:pt x="0" y="55220"/>
                  </a:lnTo>
                  <a:cubicBezTo>
                    <a:pt x="0" y="24723"/>
                    <a:pt x="24723" y="0"/>
                    <a:pt x="55220" y="0"/>
                  </a:cubicBezTo>
                  <a:close/>
                </a:path>
              </a:pathLst>
            </a:custGeom>
            <a:blipFill>
              <a:blip r:embed="rId2"/>
              <a:stretch>
                <a:fillRect l="-4923" r="-492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937998" y="3728446"/>
            <a:ext cx="5184980" cy="4543549"/>
            <a:chOff x="0" y="0"/>
            <a:chExt cx="1365591" cy="11966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5591" cy="1196655"/>
            </a:xfrm>
            <a:custGeom>
              <a:avLst/>
              <a:gdLst/>
              <a:ahLst/>
              <a:cxnLst/>
              <a:rect l="l" t="t" r="r" b="b"/>
              <a:pathLst>
                <a:path w="1365591" h="1196655">
                  <a:moveTo>
                    <a:pt x="76150" y="0"/>
                  </a:moveTo>
                  <a:lnTo>
                    <a:pt x="1289441" y="0"/>
                  </a:lnTo>
                  <a:cubicBezTo>
                    <a:pt x="1309637" y="0"/>
                    <a:pt x="1329007" y="8023"/>
                    <a:pt x="1343288" y="22304"/>
                  </a:cubicBezTo>
                  <a:cubicBezTo>
                    <a:pt x="1357568" y="36585"/>
                    <a:pt x="1365591" y="55954"/>
                    <a:pt x="1365591" y="76150"/>
                  </a:cubicBezTo>
                  <a:lnTo>
                    <a:pt x="1365591" y="1120505"/>
                  </a:lnTo>
                  <a:cubicBezTo>
                    <a:pt x="1365591" y="1140701"/>
                    <a:pt x="1357568" y="1160070"/>
                    <a:pt x="1343288" y="1174351"/>
                  </a:cubicBezTo>
                  <a:cubicBezTo>
                    <a:pt x="1329007" y="1188632"/>
                    <a:pt x="1309637" y="1196655"/>
                    <a:pt x="1289441" y="1196655"/>
                  </a:cubicBezTo>
                  <a:lnTo>
                    <a:pt x="76150" y="1196655"/>
                  </a:lnTo>
                  <a:cubicBezTo>
                    <a:pt x="55954" y="1196655"/>
                    <a:pt x="36585" y="1188632"/>
                    <a:pt x="22304" y="1174351"/>
                  </a:cubicBezTo>
                  <a:cubicBezTo>
                    <a:pt x="8023" y="1160070"/>
                    <a:pt x="0" y="1140701"/>
                    <a:pt x="0" y="1120505"/>
                  </a:cubicBezTo>
                  <a:lnTo>
                    <a:pt x="0" y="76150"/>
                  </a:lnTo>
                  <a:cubicBezTo>
                    <a:pt x="0" y="55954"/>
                    <a:pt x="8023" y="36585"/>
                    <a:pt x="22304" y="22304"/>
                  </a:cubicBezTo>
                  <a:cubicBezTo>
                    <a:pt x="36585" y="8023"/>
                    <a:pt x="55954" y="0"/>
                    <a:pt x="76150" y="0"/>
                  </a:cubicBezTo>
                  <a:close/>
                </a:path>
              </a:pathLst>
            </a:custGeom>
            <a:solidFill>
              <a:srgbClr val="8D2B2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33375"/>
              <a:ext cx="1365591" cy="1530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21056" y="4081695"/>
            <a:ext cx="4618863" cy="3837051"/>
            <a:chOff x="0" y="0"/>
            <a:chExt cx="1237109" cy="10277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7109" cy="1027710"/>
            </a:xfrm>
            <a:custGeom>
              <a:avLst/>
              <a:gdLst/>
              <a:ahLst/>
              <a:cxnLst/>
              <a:rect l="l" t="t" r="r" b="b"/>
              <a:pathLst>
                <a:path w="1237109" h="1027710">
                  <a:moveTo>
                    <a:pt x="31847" y="0"/>
                  </a:moveTo>
                  <a:lnTo>
                    <a:pt x="1205262" y="0"/>
                  </a:lnTo>
                  <a:cubicBezTo>
                    <a:pt x="1213709" y="0"/>
                    <a:pt x="1221809" y="3355"/>
                    <a:pt x="1227781" y="9328"/>
                  </a:cubicBezTo>
                  <a:cubicBezTo>
                    <a:pt x="1233754" y="15300"/>
                    <a:pt x="1237109" y="23401"/>
                    <a:pt x="1237109" y="31847"/>
                  </a:cubicBezTo>
                  <a:lnTo>
                    <a:pt x="1237109" y="995863"/>
                  </a:lnTo>
                  <a:cubicBezTo>
                    <a:pt x="1237109" y="1004309"/>
                    <a:pt x="1233754" y="1012410"/>
                    <a:pt x="1227781" y="1018382"/>
                  </a:cubicBezTo>
                  <a:cubicBezTo>
                    <a:pt x="1221809" y="1024355"/>
                    <a:pt x="1213709" y="1027710"/>
                    <a:pt x="1205262" y="1027710"/>
                  </a:cubicBezTo>
                  <a:lnTo>
                    <a:pt x="31847" y="1027710"/>
                  </a:lnTo>
                  <a:cubicBezTo>
                    <a:pt x="23401" y="1027710"/>
                    <a:pt x="15300" y="1024355"/>
                    <a:pt x="9328" y="1018382"/>
                  </a:cubicBezTo>
                  <a:cubicBezTo>
                    <a:pt x="3355" y="1012410"/>
                    <a:pt x="0" y="1004309"/>
                    <a:pt x="0" y="995863"/>
                  </a:cubicBezTo>
                  <a:lnTo>
                    <a:pt x="0" y="31847"/>
                  </a:lnTo>
                  <a:cubicBezTo>
                    <a:pt x="0" y="23401"/>
                    <a:pt x="3355" y="15300"/>
                    <a:pt x="9328" y="9328"/>
                  </a:cubicBezTo>
                  <a:cubicBezTo>
                    <a:pt x="15300" y="3355"/>
                    <a:pt x="23401" y="0"/>
                    <a:pt x="31847" y="0"/>
                  </a:cubicBezTo>
                  <a:close/>
                </a:path>
              </a:pathLst>
            </a:custGeom>
            <a:blipFill>
              <a:blip r:embed="rId3"/>
              <a:stretch>
                <a:fillRect l="-5449" r="-544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0" y="3057848"/>
            <a:ext cx="9940525" cy="646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0461" lvl="1" indent="-405230" algn="l">
              <a:lnSpc>
                <a:spcPts val="5067"/>
              </a:lnSpc>
              <a:buFont typeface="Arial"/>
              <a:buChar char="•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Công cụ thiết kế UI/UX mã nguồn mở</a:t>
            </a:r>
          </a:p>
          <a:p>
            <a:pPr marL="810461" lvl="1" indent="-405230" algn="l">
              <a:lnSpc>
                <a:spcPts val="5067"/>
              </a:lnSpc>
              <a:buFont typeface="Arial"/>
              <a:buChar char="•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Hoạt động trên nền web</a:t>
            </a:r>
          </a:p>
          <a:p>
            <a:pPr marL="810461" lvl="1" indent="-405230" algn="l">
              <a:lnSpc>
                <a:spcPts val="5067"/>
              </a:lnSpc>
              <a:buFont typeface="Arial"/>
              <a:buChar char="•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Hỗ trợ: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Thiết kế giao diện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Prototyping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Làm việc nhóm real-time</a:t>
            </a:r>
          </a:p>
          <a:p>
            <a:pPr marL="810461" lvl="1" indent="-405230" algn="l">
              <a:lnSpc>
                <a:spcPts val="5067"/>
              </a:lnSpc>
              <a:buFont typeface="Arial"/>
              <a:buChar char="•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Sử dụng SVG – CSS – Flexbox</a:t>
            </a:r>
          </a:p>
          <a:p>
            <a:pPr algn="l">
              <a:lnSpc>
                <a:spcPts val="5067"/>
              </a:lnSpc>
            </a:pPr>
            <a:endParaRPr lang="en-US" sz="3753" spc="116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670"/>
              </a:lnSpc>
              <a:spcBef>
                <a:spcPct val="0"/>
              </a:spcBef>
            </a:pPr>
            <a:endParaRPr lang="en-US" sz="3753" spc="116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6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71562" y="358357"/>
            <a:ext cx="8084991" cy="2156476"/>
            <a:chOff x="0" y="0"/>
            <a:chExt cx="10779988" cy="287530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14300"/>
              <a:ext cx="10779988" cy="1137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0"/>
                </a:lnSpc>
              </a:pPr>
              <a:r>
                <a:rPr lang="en-US" sz="6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Giới thiệu về công cụ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381774"/>
              <a:ext cx="9013672" cy="149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00"/>
                </a:lnSpc>
              </a:pPr>
              <a:r>
                <a:rPr lang="en-US" sz="8100">
                  <a:solidFill>
                    <a:srgbClr val="8D0000"/>
                  </a:solidFill>
                  <a:latin typeface="Baloo"/>
                  <a:ea typeface="Baloo"/>
                  <a:cs typeface="Baloo"/>
                  <a:sym typeface="Baloo"/>
                </a:rPr>
                <a:t>PENPOT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8249399" y="1316288"/>
            <a:ext cx="12583451" cy="6795882"/>
            <a:chOff x="0" y="0"/>
            <a:chExt cx="3314160" cy="1789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4160" cy="1789862"/>
            </a:xfrm>
            <a:custGeom>
              <a:avLst/>
              <a:gdLst/>
              <a:ahLst/>
              <a:cxnLst/>
              <a:rect l="l" t="t" r="r" b="b"/>
              <a:pathLst>
                <a:path w="3314160" h="1789862">
                  <a:moveTo>
                    <a:pt x="31378" y="0"/>
                  </a:moveTo>
                  <a:lnTo>
                    <a:pt x="3282783" y="0"/>
                  </a:lnTo>
                  <a:cubicBezTo>
                    <a:pt x="3300112" y="0"/>
                    <a:pt x="3314160" y="14048"/>
                    <a:pt x="3314160" y="31378"/>
                  </a:cubicBezTo>
                  <a:lnTo>
                    <a:pt x="3314160" y="1758484"/>
                  </a:lnTo>
                  <a:cubicBezTo>
                    <a:pt x="3314160" y="1775814"/>
                    <a:pt x="3300112" y="1789862"/>
                    <a:pt x="3282783" y="1789862"/>
                  </a:cubicBezTo>
                  <a:lnTo>
                    <a:pt x="31378" y="1789862"/>
                  </a:lnTo>
                  <a:cubicBezTo>
                    <a:pt x="14048" y="1789862"/>
                    <a:pt x="0" y="1775814"/>
                    <a:pt x="0" y="1758484"/>
                  </a:cubicBezTo>
                  <a:lnTo>
                    <a:pt x="0" y="31378"/>
                  </a:lnTo>
                  <a:cubicBezTo>
                    <a:pt x="0" y="14048"/>
                    <a:pt x="14048" y="0"/>
                    <a:pt x="31378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3314160" cy="2123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28400" y="1493268"/>
            <a:ext cx="6830900" cy="7300465"/>
            <a:chOff x="0" y="0"/>
            <a:chExt cx="1799085" cy="1922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9085" cy="1922756"/>
            </a:xfrm>
            <a:custGeom>
              <a:avLst/>
              <a:gdLst/>
              <a:ahLst/>
              <a:cxnLst/>
              <a:rect l="l" t="t" r="r" b="b"/>
              <a:pathLst>
                <a:path w="1799085" h="1922756">
                  <a:moveTo>
                    <a:pt x="57802" y="0"/>
                  </a:moveTo>
                  <a:lnTo>
                    <a:pt x="1741283" y="0"/>
                  </a:lnTo>
                  <a:cubicBezTo>
                    <a:pt x="1756613" y="0"/>
                    <a:pt x="1771315" y="6090"/>
                    <a:pt x="1782155" y="16930"/>
                  </a:cubicBezTo>
                  <a:cubicBezTo>
                    <a:pt x="1792995" y="27770"/>
                    <a:pt x="1799085" y="42472"/>
                    <a:pt x="1799085" y="57802"/>
                  </a:cubicBezTo>
                  <a:lnTo>
                    <a:pt x="1799085" y="1864955"/>
                  </a:lnTo>
                  <a:cubicBezTo>
                    <a:pt x="1799085" y="1896878"/>
                    <a:pt x="1773206" y="1922756"/>
                    <a:pt x="1741283" y="1922756"/>
                  </a:cubicBezTo>
                  <a:lnTo>
                    <a:pt x="57802" y="1922756"/>
                  </a:lnTo>
                  <a:cubicBezTo>
                    <a:pt x="25879" y="1922756"/>
                    <a:pt x="0" y="1896878"/>
                    <a:pt x="0" y="1864955"/>
                  </a:cubicBezTo>
                  <a:lnTo>
                    <a:pt x="0" y="57802"/>
                  </a:lnTo>
                  <a:cubicBezTo>
                    <a:pt x="0" y="25879"/>
                    <a:pt x="25879" y="0"/>
                    <a:pt x="57802" y="0"/>
                  </a:cubicBezTo>
                  <a:close/>
                </a:path>
              </a:pathLst>
            </a:custGeom>
            <a:solidFill>
              <a:srgbClr val="8D2B2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33375"/>
              <a:ext cx="1799085" cy="2256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185392" y="3066244"/>
            <a:ext cx="8918179" cy="190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0804860" y="1888814"/>
            <a:ext cx="6077981" cy="6509372"/>
            <a:chOff x="0" y="0"/>
            <a:chExt cx="787019" cy="842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7019" cy="842878"/>
            </a:xfrm>
            <a:custGeom>
              <a:avLst/>
              <a:gdLst/>
              <a:ahLst/>
              <a:cxnLst/>
              <a:rect l="l" t="t" r="r" b="b"/>
              <a:pathLst>
                <a:path w="787019" h="842878">
                  <a:moveTo>
                    <a:pt x="0" y="0"/>
                  </a:moveTo>
                  <a:lnTo>
                    <a:pt x="787019" y="0"/>
                  </a:lnTo>
                  <a:lnTo>
                    <a:pt x="787019" y="842878"/>
                  </a:lnTo>
                  <a:lnTo>
                    <a:pt x="0" y="842878"/>
                  </a:lnTo>
                  <a:close/>
                </a:path>
              </a:pathLst>
            </a:custGeom>
            <a:blipFill>
              <a:blip r:embed="rId2"/>
              <a:stretch>
                <a:fillRect l="-45197" r="-45197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4426240" y="1707872"/>
            <a:ext cx="836233" cy="836233"/>
          </a:xfrm>
          <a:custGeom>
            <a:avLst/>
            <a:gdLst/>
            <a:ahLst/>
            <a:cxnLst/>
            <a:rect l="l" t="t" r="r" b="b"/>
            <a:pathLst>
              <a:path w="836233" h="836233">
                <a:moveTo>
                  <a:pt x="0" y="0"/>
                </a:moveTo>
                <a:lnTo>
                  <a:pt x="836234" y="0"/>
                </a:lnTo>
                <a:lnTo>
                  <a:pt x="836234" y="836233"/>
                </a:lnTo>
                <a:lnTo>
                  <a:pt x="0" y="836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62474" y="1702630"/>
            <a:ext cx="841476" cy="841476"/>
          </a:xfrm>
          <a:custGeom>
            <a:avLst/>
            <a:gdLst/>
            <a:ahLst/>
            <a:cxnLst/>
            <a:rect l="l" t="t" r="r" b="b"/>
            <a:pathLst>
              <a:path w="841476" h="841476">
                <a:moveTo>
                  <a:pt x="0" y="0"/>
                </a:moveTo>
                <a:lnTo>
                  <a:pt x="841475" y="0"/>
                </a:lnTo>
                <a:lnTo>
                  <a:pt x="841475" y="841475"/>
                </a:lnTo>
                <a:lnTo>
                  <a:pt x="0" y="841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8731" y="3798734"/>
            <a:ext cx="9035269" cy="58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0461" lvl="1" indent="-405230" algn="l">
              <a:lnSpc>
                <a:spcPts val="5067"/>
              </a:lnSpc>
              <a:buFont typeface="Arial"/>
              <a:buChar char="•"/>
            </a:pPr>
            <a:r>
              <a:rPr lang="en-US" sz="3753" b="1" spc="1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Ưu điểm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Miễn phí, mã nguồn mở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Hợp tác nhóm tốt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Thân thiện với lập trình viên</a:t>
            </a:r>
          </a:p>
          <a:p>
            <a:pPr marL="810461" lvl="1" indent="-405230" algn="l">
              <a:lnSpc>
                <a:spcPts val="5067"/>
              </a:lnSpc>
              <a:buFont typeface="Arial"/>
              <a:buChar char="•"/>
            </a:pPr>
            <a:r>
              <a:rPr lang="en-US" sz="3753" b="1" spc="11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Nhược điểm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Plugin chưa nhiều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Phụ thuộc internet</a:t>
            </a:r>
          </a:p>
          <a:p>
            <a:pPr marL="1620921" lvl="2" indent="-540307" algn="l">
              <a:lnSpc>
                <a:spcPts val="5067"/>
              </a:lnSpc>
              <a:buFont typeface="Arial"/>
              <a:buChar char="⚬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Hiệu suất giảm với file lớn</a:t>
            </a:r>
          </a:p>
          <a:p>
            <a:pPr algn="l">
              <a:lnSpc>
                <a:spcPts val="5670"/>
              </a:lnSpc>
              <a:spcBef>
                <a:spcPct val="0"/>
              </a:spcBef>
            </a:pPr>
            <a:endParaRPr lang="en-US" sz="3753" spc="116">
              <a:solidFill>
                <a:srgbClr val="2B2B2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1782" y="649600"/>
            <a:ext cx="6151035" cy="88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6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Ưu, nhược điểm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1782" y="1664975"/>
            <a:ext cx="6760254" cy="105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PENPOT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503507">
            <a:off x="-1839914" y="8154245"/>
            <a:ext cx="6972581" cy="4300566"/>
            <a:chOff x="0" y="0"/>
            <a:chExt cx="1836400" cy="1132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6400" cy="1132659"/>
            </a:xfrm>
            <a:custGeom>
              <a:avLst/>
              <a:gdLst/>
              <a:ahLst/>
              <a:cxnLst/>
              <a:rect l="l" t="t" r="r" b="b"/>
              <a:pathLst>
                <a:path w="1836400" h="1132659">
                  <a:moveTo>
                    <a:pt x="56627" y="0"/>
                  </a:moveTo>
                  <a:lnTo>
                    <a:pt x="1779773" y="0"/>
                  </a:lnTo>
                  <a:cubicBezTo>
                    <a:pt x="1794791" y="0"/>
                    <a:pt x="1809195" y="5966"/>
                    <a:pt x="1819814" y="16586"/>
                  </a:cubicBezTo>
                  <a:cubicBezTo>
                    <a:pt x="1830434" y="27205"/>
                    <a:pt x="1836400" y="41609"/>
                    <a:pt x="1836400" y="56627"/>
                  </a:cubicBezTo>
                  <a:lnTo>
                    <a:pt x="1836400" y="1076032"/>
                  </a:lnTo>
                  <a:cubicBezTo>
                    <a:pt x="1836400" y="1107306"/>
                    <a:pt x="1811047" y="1132659"/>
                    <a:pt x="1779773" y="1132659"/>
                  </a:cubicBezTo>
                  <a:lnTo>
                    <a:pt x="56627" y="1132659"/>
                  </a:lnTo>
                  <a:cubicBezTo>
                    <a:pt x="25353" y="1132659"/>
                    <a:pt x="0" y="1107306"/>
                    <a:pt x="0" y="107603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FFE9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1836400" cy="146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23360" y="299838"/>
            <a:ext cx="7088854" cy="1457724"/>
            <a:chOff x="0" y="0"/>
            <a:chExt cx="9451805" cy="1943632"/>
          </a:xfrm>
        </p:grpSpPr>
        <p:grpSp>
          <p:nvGrpSpPr>
            <p:cNvPr id="6" name="Group 6"/>
            <p:cNvGrpSpPr/>
            <p:nvPr/>
          </p:nvGrpSpPr>
          <p:grpSpPr>
            <a:xfrm>
              <a:off x="986146" y="0"/>
              <a:ext cx="6617043" cy="1943632"/>
              <a:chOff x="0" y="0"/>
              <a:chExt cx="1307070" cy="3839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07070" cy="383927"/>
              </a:xfrm>
              <a:custGeom>
                <a:avLst/>
                <a:gdLst/>
                <a:ahLst/>
                <a:cxnLst/>
                <a:rect l="l" t="t" r="r" b="b"/>
                <a:pathLst>
                  <a:path w="1307070" h="383927">
                    <a:moveTo>
                      <a:pt x="79560" y="0"/>
                    </a:moveTo>
                    <a:lnTo>
                      <a:pt x="1227510" y="0"/>
                    </a:lnTo>
                    <a:cubicBezTo>
                      <a:pt x="1271450" y="0"/>
                      <a:pt x="1307070" y="35620"/>
                      <a:pt x="1307070" y="79560"/>
                    </a:cubicBezTo>
                    <a:lnTo>
                      <a:pt x="1307070" y="304368"/>
                    </a:lnTo>
                    <a:cubicBezTo>
                      <a:pt x="1307070" y="325468"/>
                      <a:pt x="1298688" y="345704"/>
                      <a:pt x="1283768" y="360625"/>
                    </a:cubicBezTo>
                    <a:cubicBezTo>
                      <a:pt x="1268847" y="375545"/>
                      <a:pt x="1248611" y="383927"/>
                      <a:pt x="1227510" y="383927"/>
                    </a:cubicBezTo>
                    <a:lnTo>
                      <a:pt x="79560" y="383927"/>
                    </a:lnTo>
                    <a:cubicBezTo>
                      <a:pt x="58459" y="383927"/>
                      <a:pt x="38223" y="375545"/>
                      <a:pt x="23303" y="360625"/>
                    </a:cubicBezTo>
                    <a:cubicBezTo>
                      <a:pt x="8382" y="345704"/>
                      <a:pt x="0" y="325468"/>
                      <a:pt x="0" y="304368"/>
                    </a:cubicBezTo>
                    <a:lnTo>
                      <a:pt x="0" y="79560"/>
                    </a:lnTo>
                    <a:cubicBezTo>
                      <a:pt x="0" y="58459"/>
                      <a:pt x="8382" y="38223"/>
                      <a:pt x="23303" y="23303"/>
                    </a:cubicBezTo>
                    <a:cubicBezTo>
                      <a:pt x="38223" y="8382"/>
                      <a:pt x="58459" y="0"/>
                      <a:pt x="79560" y="0"/>
                    </a:cubicBezTo>
                    <a:close/>
                  </a:path>
                </a:pathLst>
              </a:custGeom>
              <a:solidFill>
                <a:srgbClr val="8D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33375"/>
                <a:ext cx="1307070" cy="7173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522915"/>
              <a:ext cx="9451805" cy="1188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00"/>
                </a:lnSpc>
              </a:pPr>
              <a:r>
                <a:rPr lang="en-US" sz="6500">
                  <a:solidFill>
                    <a:srgbClr val="FFFFFF"/>
                  </a:solidFill>
                  <a:latin typeface="Baloo"/>
                  <a:ea typeface="Baloo"/>
                  <a:cs typeface="Baloo"/>
                  <a:sym typeface="Baloo"/>
                </a:rPr>
                <a:t>Yêu Cầu 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411035" y="7641676"/>
            <a:ext cx="364836" cy="7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7"/>
              </a:lnSpc>
            </a:pPr>
            <a:r>
              <a:rPr lang="en-US" sz="456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075478" y="997669"/>
            <a:ext cx="9093070" cy="8139258"/>
            <a:chOff x="0" y="0"/>
            <a:chExt cx="12124093" cy="1085234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2124093" cy="10852345"/>
              <a:chOff x="0" y="0"/>
              <a:chExt cx="2605856" cy="233251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605856" cy="2332516"/>
              </a:xfrm>
              <a:custGeom>
                <a:avLst/>
                <a:gdLst/>
                <a:ahLst/>
                <a:cxnLst/>
                <a:rect l="l" t="t" r="r" b="b"/>
                <a:pathLst>
                  <a:path w="2605856" h="2332516">
                    <a:moveTo>
                      <a:pt x="0" y="0"/>
                    </a:moveTo>
                    <a:lnTo>
                      <a:pt x="2605856" y="0"/>
                    </a:lnTo>
                    <a:lnTo>
                      <a:pt x="2605856" y="2332516"/>
                    </a:lnTo>
                    <a:lnTo>
                      <a:pt x="0" y="2332516"/>
                    </a:lnTo>
                    <a:close/>
                  </a:path>
                </a:pathLst>
              </a:custGeom>
              <a:solidFill>
                <a:srgbClr val="FFFFFF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2605856" cy="23896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960447" y="1778437"/>
              <a:ext cx="10302226" cy="907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4697" lvl="1" indent="-392348" algn="l">
                <a:lnSpc>
                  <a:spcPts val="4906"/>
                </a:lnSpc>
                <a:buFont typeface="Arial"/>
                <a:buChar char="•"/>
              </a:pPr>
              <a:r>
                <a:rPr lang="en-US" sz="3634" b="1" spc="112">
                  <a:solidFill>
                    <a:srgbClr val="2B2B2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Giao diện:</a:t>
              </a:r>
            </a:p>
            <a:p>
              <a:pPr marL="1569393" lvl="2" indent="-523131" algn="l">
                <a:lnSpc>
                  <a:spcPts val="4906"/>
                </a:lnSpc>
                <a:buFont typeface="Arial"/>
                <a:buChar char="⚬"/>
              </a:pPr>
              <a:r>
                <a:rPr lang="en-US" sz="3634" spc="112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Dễ sử dụng</a:t>
              </a:r>
            </a:p>
            <a:p>
              <a:pPr marL="1569393" lvl="2" indent="-523131" algn="l">
                <a:lnSpc>
                  <a:spcPts val="4906"/>
                </a:lnSpc>
                <a:buFont typeface="Arial"/>
                <a:buChar char="⚬"/>
              </a:pPr>
              <a:r>
                <a:rPr lang="en-US" sz="3634" spc="112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Dễ</a:t>
              </a:r>
              <a:r>
                <a:rPr lang="en-US" sz="3634" u="none" spc="112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 tìm kiếm thông tin</a:t>
              </a:r>
            </a:p>
            <a:p>
              <a:pPr marL="784697" lvl="1" indent="-392348" algn="l">
                <a:lnSpc>
                  <a:spcPts val="4906"/>
                </a:lnSpc>
                <a:buFont typeface="Arial"/>
                <a:buChar char="•"/>
              </a:pPr>
              <a:r>
                <a:rPr lang="en-US" sz="3634" b="1" u="none" spc="112">
                  <a:solidFill>
                    <a:srgbClr val="2B2B2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Đáp ứng:</a:t>
              </a:r>
            </a:p>
            <a:p>
              <a:pPr marL="1569393" lvl="2" indent="-523131" algn="l">
                <a:lnSpc>
                  <a:spcPts val="4906"/>
                </a:lnSpc>
                <a:buFont typeface="Arial"/>
                <a:buChar char="⚬"/>
              </a:pPr>
              <a:r>
                <a:rPr lang="en-US" sz="3634" u="none" spc="112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Tính thẩm mỹ</a:t>
              </a:r>
            </a:p>
            <a:p>
              <a:pPr marL="1569393" lvl="2" indent="-523131" algn="l">
                <a:lnSpc>
                  <a:spcPts val="4906"/>
                </a:lnSpc>
                <a:buFont typeface="Arial"/>
                <a:buChar char="⚬"/>
              </a:pPr>
              <a:r>
                <a:rPr lang="en-US" sz="3634" u="none" spc="112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Responsive</a:t>
              </a:r>
            </a:p>
            <a:p>
              <a:pPr marL="784697" lvl="1" indent="-392348" algn="l">
                <a:lnSpc>
                  <a:spcPts val="4906"/>
                </a:lnSpc>
                <a:buFont typeface="Arial"/>
                <a:buChar char="•"/>
              </a:pPr>
              <a:r>
                <a:rPr lang="en-US" sz="3634" b="1" u="none" spc="112">
                  <a:solidFill>
                    <a:srgbClr val="2B2B2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Phù hợp với người dùng:</a:t>
              </a:r>
            </a:p>
            <a:p>
              <a:pPr marL="1569393" lvl="2" indent="-523131" algn="l">
                <a:lnSpc>
                  <a:spcPts val="4906"/>
                </a:lnSpc>
                <a:buFont typeface="Arial"/>
                <a:buChar char="⚬"/>
              </a:pPr>
              <a:r>
                <a:rPr lang="en-US" sz="3634" u="none" spc="112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Sinh viên</a:t>
              </a:r>
            </a:p>
            <a:p>
              <a:pPr marL="1569393" lvl="2" indent="-523131" algn="l">
                <a:lnSpc>
                  <a:spcPts val="4906"/>
                </a:lnSpc>
                <a:buFont typeface="Arial"/>
                <a:buChar char="⚬"/>
              </a:pPr>
              <a:r>
                <a:rPr lang="en-US" sz="3634" u="none" spc="112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Giảng viên</a:t>
              </a:r>
            </a:p>
            <a:p>
              <a:pPr marL="1569393" lvl="2" indent="-523131" algn="l">
                <a:lnSpc>
                  <a:spcPts val="4906"/>
                </a:lnSpc>
                <a:buFont typeface="Arial"/>
                <a:buChar char="⚬"/>
              </a:pPr>
              <a:r>
                <a:rPr lang="en-US" sz="3634" u="none" spc="112">
                  <a:solidFill>
                    <a:srgbClr val="2B2B2B"/>
                  </a:solidFill>
                  <a:latin typeface="Poppins"/>
                  <a:ea typeface="Poppins"/>
                  <a:cs typeface="Poppins"/>
                  <a:sym typeface="Poppins"/>
                </a:rPr>
                <a:t>Phụ huynh</a:t>
              </a:r>
            </a:p>
            <a:p>
              <a:pPr algn="l">
                <a:lnSpc>
                  <a:spcPts val="4906"/>
                </a:lnSpc>
              </a:pPr>
              <a:endParaRPr lang="en-US" sz="3634" u="none" spc="112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28777" y="473598"/>
              <a:ext cx="10506152" cy="840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86"/>
                </a:lnSpc>
              </a:pPr>
              <a:r>
                <a:rPr lang="en-US" sz="3768" b="1" spc="116">
                  <a:solidFill>
                    <a:srgbClr val="8D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Giao</a:t>
              </a:r>
              <a:r>
                <a:rPr lang="en-US" sz="3768" b="1" u="none" spc="116">
                  <a:solidFill>
                    <a:srgbClr val="8D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diện làm việc của Penpot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39985" y="3551017"/>
              <a:ext cx="396364" cy="924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97738" y="2026373"/>
            <a:ext cx="5295529" cy="3913258"/>
          </a:xfrm>
          <a:custGeom>
            <a:avLst/>
            <a:gdLst/>
            <a:ahLst/>
            <a:cxnLst/>
            <a:rect l="l" t="t" r="r" b="b"/>
            <a:pathLst>
              <a:path w="5295529" h="3913258">
                <a:moveTo>
                  <a:pt x="0" y="0"/>
                </a:moveTo>
                <a:lnTo>
                  <a:pt x="5295529" y="0"/>
                </a:lnTo>
                <a:lnTo>
                  <a:pt x="5295529" y="3913258"/>
                </a:lnTo>
                <a:lnTo>
                  <a:pt x="0" y="3913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19" name="Freeform 19"/>
          <p:cNvSpPr/>
          <p:nvPr/>
        </p:nvSpPr>
        <p:spPr>
          <a:xfrm>
            <a:off x="1844096" y="5499886"/>
            <a:ext cx="5624419" cy="4213201"/>
          </a:xfrm>
          <a:custGeom>
            <a:avLst/>
            <a:gdLst/>
            <a:ahLst/>
            <a:cxnLst/>
            <a:rect l="l" t="t" r="r" b="b"/>
            <a:pathLst>
              <a:path w="5624419" h="4213201">
                <a:moveTo>
                  <a:pt x="0" y="0"/>
                </a:moveTo>
                <a:lnTo>
                  <a:pt x="5624419" y="0"/>
                </a:lnTo>
                <a:lnTo>
                  <a:pt x="5624419" y="4213201"/>
                </a:lnTo>
                <a:lnTo>
                  <a:pt x="0" y="4213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0" name="TextBox 20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90674" y="0"/>
            <a:ext cx="12882607" cy="14586070"/>
            <a:chOff x="0" y="0"/>
            <a:chExt cx="17176810" cy="19448094"/>
          </a:xfrm>
        </p:grpSpPr>
        <p:grpSp>
          <p:nvGrpSpPr>
            <p:cNvPr id="3" name="Group 3"/>
            <p:cNvGrpSpPr/>
            <p:nvPr/>
          </p:nvGrpSpPr>
          <p:grpSpPr>
            <a:xfrm rot="-3503507">
              <a:off x="199437" y="4802222"/>
              <a:ext cx="16777935" cy="9843649"/>
              <a:chOff x="0" y="0"/>
              <a:chExt cx="3314160" cy="19444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314160" cy="1944425"/>
              </a:xfrm>
              <a:custGeom>
                <a:avLst/>
                <a:gdLst/>
                <a:ahLst/>
                <a:cxnLst/>
                <a:rect l="l" t="t" r="r" b="b"/>
                <a:pathLst>
                  <a:path w="3314160" h="1944425">
                    <a:moveTo>
                      <a:pt x="31378" y="0"/>
                    </a:moveTo>
                    <a:lnTo>
                      <a:pt x="3282783" y="0"/>
                    </a:lnTo>
                    <a:cubicBezTo>
                      <a:pt x="3300112" y="0"/>
                      <a:pt x="3314160" y="14048"/>
                      <a:pt x="3314160" y="31378"/>
                    </a:cubicBezTo>
                    <a:lnTo>
                      <a:pt x="3314160" y="1913047"/>
                    </a:lnTo>
                    <a:cubicBezTo>
                      <a:pt x="3314160" y="1930376"/>
                      <a:pt x="3300112" y="1944425"/>
                      <a:pt x="3282783" y="1944425"/>
                    </a:cubicBezTo>
                    <a:lnTo>
                      <a:pt x="31378" y="1944425"/>
                    </a:lnTo>
                    <a:cubicBezTo>
                      <a:pt x="14048" y="1944425"/>
                      <a:pt x="0" y="1930376"/>
                      <a:pt x="0" y="1913047"/>
                    </a:cubicBezTo>
                    <a:lnTo>
                      <a:pt x="0" y="31378"/>
                    </a:lnTo>
                    <a:cubicBezTo>
                      <a:pt x="0" y="14048"/>
                      <a:pt x="14048" y="0"/>
                      <a:pt x="31378" y="0"/>
                    </a:cubicBezTo>
                    <a:close/>
                  </a:path>
                </a:pathLst>
              </a:custGeom>
              <a:solidFill>
                <a:srgbClr val="FFE9E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33375"/>
                <a:ext cx="3314160" cy="22777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 flipV="1">
              <a:off x="2422956" y="2034599"/>
              <a:ext cx="12846060" cy="37895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>
              <a:off x="2422900" y="2091544"/>
              <a:ext cx="19050" cy="9307338"/>
            </a:xfrm>
            <a:prstGeom prst="line">
              <a:avLst/>
            </a:prstGeom>
            <a:ln w="38100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H="1">
              <a:off x="15230972" y="2049786"/>
              <a:ext cx="19050" cy="9307338"/>
            </a:xfrm>
            <a:prstGeom prst="line">
              <a:avLst/>
            </a:prstGeom>
            <a:ln w="38100" cap="flat">
              <a:solidFill>
                <a:srgbClr val="8D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V="1">
              <a:off x="2403906" y="11367273"/>
              <a:ext cx="12846060" cy="37895"/>
            </a:xfrm>
            <a:prstGeom prst="line">
              <a:avLst/>
            </a:prstGeom>
            <a:ln w="38100" cap="flat">
              <a:solidFill>
                <a:srgbClr val="8D2B2B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0" name="Group 10"/>
            <p:cNvGrpSpPr/>
            <p:nvPr/>
          </p:nvGrpSpPr>
          <p:grpSpPr>
            <a:xfrm>
              <a:off x="3156411" y="2567294"/>
              <a:ext cx="5139539" cy="3893633"/>
              <a:chOff x="0" y="0"/>
              <a:chExt cx="499127" cy="37813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127" cy="378131"/>
              </a:xfrm>
              <a:custGeom>
                <a:avLst/>
                <a:gdLst/>
                <a:ahLst/>
                <a:cxnLst/>
                <a:rect l="l" t="t" r="r" b="b"/>
                <a:pathLst>
                  <a:path w="499127" h="378131">
                    <a:moveTo>
                      <a:pt x="0" y="0"/>
                    </a:moveTo>
                    <a:lnTo>
                      <a:pt x="499127" y="0"/>
                    </a:lnTo>
                    <a:lnTo>
                      <a:pt x="499127" y="378131"/>
                    </a:lnTo>
                    <a:lnTo>
                      <a:pt x="0" y="378131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6854" r="-6854"/>
                </a:stretch>
              </a:blip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9376972" y="2583723"/>
              <a:ext cx="5139539" cy="3893633"/>
              <a:chOff x="0" y="0"/>
              <a:chExt cx="499127" cy="37813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99127" cy="378131"/>
              </a:xfrm>
              <a:custGeom>
                <a:avLst/>
                <a:gdLst/>
                <a:ahLst/>
                <a:cxnLst/>
                <a:rect l="l" t="t" r="r" b="b"/>
                <a:pathLst>
                  <a:path w="499127" h="378131">
                    <a:moveTo>
                      <a:pt x="0" y="0"/>
                    </a:moveTo>
                    <a:lnTo>
                      <a:pt x="499127" y="0"/>
                    </a:lnTo>
                    <a:lnTo>
                      <a:pt x="499127" y="378131"/>
                    </a:lnTo>
                    <a:lnTo>
                      <a:pt x="0" y="378131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6854" r="-6854"/>
                </a:stretch>
              </a:blip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3156411" y="6929553"/>
              <a:ext cx="5139539" cy="3893633"/>
              <a:chOff x="0" y="0"/>
              <a:chExt cx="499127" cy="37813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99127" cy="378131"/>
              </a:xfrm>
              <a:custGeom>
                <a:avLst/>
                <a:gdLst/>
                <a:ahLst/>
                <a:cxnLst/>
                <a:rect l="l" t="t" r="r" b="b"/>
                <a:pathLst>
                  <a:path w="499127" h="378131">
                    <a:moveTo>
                      <a:pt x="0" y="0"/>
                    </a:moveTo>
                    <a:lnTo>
                      <a:pt x="499127" y="0"/>
                    </a:lnTo>
                    <a:lnTo>
                      <a:pt x="499127" y="378131"/>
                    </a:lnTo>
                    <a:lnTo>
                      <a:pt x="0" y="378131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6854" r="-6854"/>
                </a:stretch>
              </a:blip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9376972" y="6945982"/>
              <a:ext cx="5139539" cy="3893633"/>
              <a:chOff x="0" y="0"/>
              <a:chExt cx="499127" cy="37813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99127" cy="378131"/>
              </a:xfrm>
              <a:custGeom>
                <a:avLst/>
                <a:gdLst/>
                <a:ahLst/>
                <a:cxnLst/>
                <a:rect l="l" t="t" r="r" b="b"/>
                <a:pathLst>
                  <a:path w="499127" h="378131">
                    <a:moveTo>
                      <a:pt x="0" y="0"/>
                    </a:moveTo>
                    <a:lnTo>
                      <a:pt x="499127" y="0"/>
                    </a:lnTo>
                    <a:lnTo>
                      <a:pt x="499127" y="378131"/>
                    </a:lnTo>
                    <a:lnTo>
                      <a:pt x="0" y="378131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6747" r="-16747"/>
                </a:stretch>
              </a:blipFill>
            </p:spPr>
          </p:sp>
        </p:grpSp>
      </p:grpSp>
      <p:sp>
        <p:nvSpPr>
          <p:cNvPr id="18" name="AutoShape 18"/>
          <p:cNvSpPr/>
          <p:nvPr/>
        </p:nvSpPr>
        <p:spPr>
          <a:xfrm flipV="1">
            <a:off x="-3430390" y="2053702"/>
            <a:ext cx="10297136" cy="1428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226314" y="2565854"/>
            <a:ext cx="7756718" cy="386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6"/>
              </a:lnSpc>
            </a:pPr>
            <a:r>
              <a:rPr lang="en-US" sz="3753" b="1" spc="116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Quy trình thiết kế theo thứ tự:</a:t>
            </a:r>
          </a:p>
          <a:p>
            <a:pPr marL="810342" lvl="1" indent="-405171" algn="l">
              <a:lnSpc>
                <a:spcPts val="5066"/>
              </a:lnSpc>
              <a:buAutoNum type="arabicPeriod"/>
            </a:pPr>
            <a:r>
              <a:rPr lang="en-US" sz="3753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Phâ</a:t>
            </a:r>
            <a:r>
              <a:rPr lang="en-US" sz="3753" u="none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n tích yêu cầu</a:t>
            </a:r>
          </a:p>
          <a:p>
            <a:pPr marL="810342" lvl="1" indent="-405171" algn="l">
              <a:lnSpc>
                <a:spcPts val="5066"/>
              </a:lnSpc>
              <a:buAutoNum type="arabicPeriod"/>
            </a:pPr>
            <a:r>
              <a:rPr lang="en-US" sz="3753" u="none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Wireframe</a:t>
            </a:r>
          </a:p>
          <a:p>
            <a:pPr marL="810342" lvl="1" indent="-405171" algn="l">
              <a:lnSpc>
                <a:spcPts val="5066"/>
              </a:lnSpc>
              <a:buAutoNum type="arabicPeriod"/>
            </a:pPr>
            <a:r>
              <a:rPr lang="en-US" sz="3753" u="none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Thiết kế UI</a:t>
            </a:r>
          </a:p>
          <a:p>
            <a:pPr marL="810342" lvl="1" indent="-405171" algn="l">
              <a:lnSpc>
                <a:spcPts val="5066"/>
              </a:lnSpc>
              <a:buAutoNum type="arabicPeriod"/>
            </a:pPr>
            <a:r>
              <a:rPr lang="en-US" sz="3753" u="none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Prototyping</a:t>
            </a:r>
          </a:p>
          <a:p>
            <a:pPr marL="810342" lvl="1" indent="-405171" algn="l">
              <a:lnSpc>
                <a:spcPts val="5066"/>
              </a:lnSpc>
              <a:buAutoNum type="arabicPeriod"/>
            </a:pPr>
            <a:r>
              <a:rPr lang="en-US" sz="3753" u="none" spc="116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Kiểm tra – hoàn thiện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6314" y="417296"/>
            <a:ext cx="7483957" cy="163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76">
                <a:solidFill>
                  <a:srgbClr val="8D0000"/>
                </a:solidFill>
                <a:latin typeface="Baloo"/>
                <a:ea typeface="Baloo"/>
                <a:cs typeface="Baloo"/>
                <a:sym typeface="Baloo"/>
              </a:rPr>
              <a:t>MÔ HÌNH VÀ QUY TRÌNH THỰC HIỆN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68548" y="947813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</Words>
  <Application>Microsoft Office PowerPoint</Application>
  <PresentationFormat>Custom</PresentationFormat>
  <Paragraphs>148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Noto Sans Bold</vt:lpstr>
      <vt:lpstr>Poppins</vt:lpstr>
      <vt:lpstr>Calibri</vt:lpstr>
      <vt:lpstr>Arial</vt:lpstr>
      <vt:lpstr>Poppins Bold</vt:lpstr>
      <vt:lpstr>Baloo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&amp; White Geometric Bold Simple Company Profile Presentation</dc:title>
  <cp:lastModifiedBy>Kiet Du</cp:lastModifiedBy>
  <cp:revision>2</cp:revision>
  <dcterms:created xsi:type="dcterms:W3CDTF">2006-08-16T00:00:00Z</dcterms:created>
  <dcterms:modified xsi:type="dcterms:W3CDTF">2026-01-10T02:29:34Z</dcterms:modified>
  <dc:identifier>DAG1AL5FDRU</dc:identifier>
</cp:coreProperties>
</file>